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72517" autoAdjust="0"/>
  </p:normalViewPr>
  <p:slideViewPr>
    <p:cSldViewPr snapToGrid="0" snapToObjects="1">
      <p:cViewPr varScale="1">
        <p:scale>
          <a:sx n="59" d="100"/>
          <a:sy n="59" d="100"/>
        </p:scale>
        <p:origin x="1906"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pt-PT" sz="2800" b="1" dirty="0"/>
            <a:t>O pedido de busca e apreensão é um:</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dirty="0"/>
            <a:t>a.) Pedido formal de AJM?</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dirty="0"/>
            <a:t>b.) Pedido informal de AJM?</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dirty="0"/>
            <a:t>c.) Não é de todo um pedido de AJM?</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pt-PT" sz="2400" b="1" dirty="0"/>
            <a:t>O GCN da Interpol pode ser utilizado para solicitar, com urgência, a preservação de dados informáticos ou a preservação de dados de tráfego ou qualquer tipo de medida destinada a obter ou conservar elementos de prova:</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dirty="0"/>
            <a:t>a.)   Verdadeiro?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dirty="0"/>
            <a:t>a.)   Falso?</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dirty="0"/>
            <a:t>c.) Depende do pedido?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pt-PT" sz="2800" b="1" dirty="0"/>
            <a:t>O artigo 35.º da Convenção de “Budapeste” estipula que o ponto de contacto 24/7 é:</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dirty="0"/>
            <a:t>a.) Obrigatório?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dirty="0"/>
            <a:t>b.) Não obrigatório?</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dirty="0"/>
            <a:t>c.) Depende do país?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pt-PT" dirty="0"/>
            <a:t>Requisitos legais</a:t>
          </a:r>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pt-PT" dirty="0"/>
            <a:t>Gestão de processos</a:t>
          </a:r>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pt-PT" dirty="0"/>
            <a:t>Qualidade dos requisitos de AJM</a:t>
          </a:r>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dirty="0"/>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pt-PT" dirty="0"/>
            <a:t>Comunicação eficiente</a:t>
          </a:r>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pt>
    <dgm:pt modelId="{FCE64C5B-0EA0-43EA-B016-A5E951F352CB}" type="pres">
      <dgm:prSet presAssocID="{2FE1F642-0C6E-4205-AD7C-67CA6BB38B0B}" presName="parentText" presStyleLbl="node1" presStyleIdx="0" presStyleCnt="4">
        <dgm:presLayoutVars>
          <dgm:chMax val="0"/>
          <dgm:bulletEnabled val="1"/>
        </dgm:presLayoutVars>
      </dgm:prSet>
      <dgm:spPr/>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pt>
    <dgm:pt modelId="{4FD3F7CA-9526-4F9E-9536-140E599D34C3}" type="pres">
      <dgm:prSet presAssocID="{A36F1668-8EA2-4053-B684-1F64D200D64B}" presName="parentText" presStyleLbl="node1" presStyleIdx="1" presStyleCnt="4">
        <dgm:presLayoutVars>
          <dgm:chMax val="0"/>
          <dgm:bulletEnabled val="1"/>
        </dgm:presLayoutVars>
      </dgm:prSet>
      <dgm:spPr/>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pt>
    <dgm:pt modelId="{98D98C1A-02EE-419C-9B39-FE78643702F8}" type="pres">
      <dgm:prSet presAssocID="{B5A269F8-80F8-4B90-872B-3BD2F341E378}" presName="parentText" presStyleLbl="node1" presStyleIdx="3" presStyleCnt="4">
        <dgm:presLayoutVars>
          <dgm:chMax val="0"/>
          <dgm:bulletEnabled val="1"/>
        </dgm:presLayoutVars>
      </dgm:prSet>
      <dgm:spPr/>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DA494702-E412-4610-90CF-EFD8889AFDEA}" type="presOf" srcId="{A36F1668-8EA2-4053-B684-1F64D200D64B}" destId="{58005AD2-BC44-45FE-A34B-8B20C25EE503}" srcOrd="0"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CCE26A8C-B2F0-4E8D-A319-54681EB96B5C}" srcId="{2FE1F642-0C6E-4205-AD7C-67CA6BB38B0B}" destId="{A9CD66FB-28F4-49A6-8465-C6771ED434A4}" srcOrd="0" destOrd="0" parTransId="{86F730BD-753B-4A55-BE2A-6AC7FB7B8EE1}" sibTransId="{1AF4652A-83D5-4C64-AF68-492F6950747F}"/>
    <dgm:cxn modelId="{8D320691-0D01-453F-933F-BBC334D302D8}" type="presOf" srcId="{B5A269F8-80F8-4B90-872B-3BD2F341E378}" destId="{62EC09E6-2A91-441B-8135-E06C746CC769}" srcOrd="0" destOrd="0" presId="urn:microsoft.com/office/officeart/2005/8/layout/list1"/>
    <dgm:cxn modelId="{813CF3A2-827E-42AB-AF3A-895D40B9EC9F}" srcId="{157E43D0-77A2-40E7-A223-4169AD453B55}" destId="{2FE1F642-0C6E-4205-AD7C-67CA6BB38B0B}" srcOrd="0" destOrd="0" parTransId="{1DA22640-6A6E-4CF2-854C-552A2E027ED3}" sibTransId="{E6DB1B21-C57B-4916-B73C-871A506B4769}"/>
    <dgm:cxn modelId="{908622A5-962F-48DA-8CD5-FCE9318C47A0}" srcId="{157E43D0-77A2-40E7-A223-4169AD453B55}" destId="{A9757093-6C05-4932-89BA-754F377470D6}" srcOrd="2" destOrd="0" parTransId="{AA82A31F-EB8D-45C5-9FCB-72CC7A5D7A5D}" sibTransId="{9CC1F5A4-14F0-4AE6-A9DA-8D8840D4B519}"/>
    <dgm:cxn modelId="{849975B3-58B3-465C-A3A3-0A733FF8925E}" type="presOf" srcId="{A36F1668-8EA2-4053-B684-1F64D200D64B}" destId="{4FD3F7CA-9526-4F9E-9536-140E599D34C3}" srcOrd="1"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0DAEAEB8-E395-4A96-A4EE-FB1A84D3146A}" type="presOf" srcId="{2FE1F642-0C6E-4205-AD7C-67CA6BB38B0B}" destId="{FCE64C5B-0EA0-43EA-B016-A5E951F352CB}"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A3FF7EDD-D1EF-4605-B157-B2575B3D72EC}" type="presOf" srcId="{A9757093-6C05-4932-89BA-754F377470D6}" destId="{366D63BD-F2ED-4506-9D2F-D5384F8C77A6}"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81696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025400"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b="1" kern="1200"/>
            <a:t>O pedido de busca e apreensão é um:</a:t>
          </a:r>
        </a:p>
      </dsp:txBody>
      <dsp:txXfrm>
        <a:off x="0" y="0"/>
        <a:ext cx="3025400" cy="4064000"/>
      </dsp:txXfrm>
    </dsp:sp>
    <dsp:sp modelId="{5D9EDF3F-7B20-8E47-A431-F9F24450F874}">
      <dsp:nvSpPr>
        <dsp:cNvPr id="0" name=""/>
        <dsp:cNvSpPr/>
      </dsp:nvSpPr>
      <dsp:spPr>
        <a:xfrm>
          <a:off x="3115058" y="63500"/>
          <a:ext cx="4692127"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a.) Pedido formal de AJM?</a:t>
          </a:r>
        </a:p>
      </dsp:txBody>
      <dsp:txXfrm>
        <a:off x="3115058" y="63500"/>
        <a:ext cx="4692127" cy="1269999"/>
      </dsp:txXfrm>
    </dsp:sp>
    <dsp:sp modelId="{EB798B99-5590-864A-A2C1-F553D99D3FAA}">
      <dsp:nvSpPr>
        <dsp:cNvPr id="0" name=""/>
        <dsp:cNvSpPr/>
      </dsp:nvSpPr>
      <dsp:spPr>
        <a:xfrm>
          <a:off x="3025400" y="1333499"/>
          <a:ext cx="478178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115058" y="1396999"/>
          <a:ext cx="4692127"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b.) Pedido informal de AJM?</a:t>
          </a:r>
        </a:p>
      </dsp:txBody>
      <dsp:txXfrm>
        <a:off x="3115058" y="1396999"/>
        <a:ext cx="4692127" cy="1269999"/>
      </dsp:txXfrm>
    </dsp:sp>
    <dsp:sp modelId="{5B901F7D-EE59-304E-B86D-F0C8CC3A841B}">
      <dsp:nvSpPr>
        <dsp:cNvPr id="0" name=""/>
        <dsp:cNvSpPr/>
      </dsp:nvSpPr>
      <dsp:spPr>
        <a:xfrm>
          <a:off x="3025400" y="2666999"/>
          <a:ext cx="478178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115058" y="2730499"/>
          <a:ext cx="4692127"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c.) Não é de todo um pedido de AJM?</a:t>
          </a:r>
        </a:p>
      </dsp:txBody>
      <dsp:txXfrm>
        <a:off x="3115058" y="2730499"/>
        <a:ext cx="4692127" cy="1269999"/>
      </dsp:txXfrm>
    </dsp:sp>
    <dsp:sp modelId="{1E88F2A9-FC8F-2A4F-ABF4-2C5837CA76E5}">
      <dsp:nvSpPr>
        <dsp:cNvPr id="0" name=""/>
        <dsp:cNvSpPr/>
      </dsp:nvSpPr>
      <dsp:spPr>
        <a:xfrm>
          <a:off x="3025400" y="4000499"/>
          <a:ext cx="478178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1984"/>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1984"/>
          <a:ext cx="2773788" cy="4060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pt-PT" sz="2400" b="1" kern="1200" dirty="0"/>
            <a:t>O GCN da Interpol pode ser utilizado para solicitar, com urgência, a preservação de dados informáticos ou a preservação de dados de tráfego ou qualquer tipo de medida destinada a obter ou conservar elementos de prova:</a:t>
          </a:r>
        </a:p>
      </dsp:txBody>
      <dsp:txXfrm>
        <a:off x="0" y="1984"/>
        <a:ext cx="2773788" cy="4060031"/>
      </dsp:txXfrm>
    </dsp:sp>
    <dsp:sp modelId="{5D9EDF3F-7B20-8E47-A431-F9F24450F874}">
      <dsp:nvSpPr>
        <dsp:cNvPr id="0" name=""/>
        <dsp:cNvSpPr/>
      </dsp:nvSpPr>
      <dsp:spPr>
        <a:xfrm>
          <a:off x="2855989" y="65422"/>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dirty="0"/>
            <a:t>a.)   Verdadeiro?</a:t>
          </a:r>
        </a:p>
      </dsp:txBody>
      <dsp:txXfrm>
        <a:off x="2855989" y="65422"/>
        <a:ext cx="4301899" cy="1268759"/>
      </dsp:txXfrm>
    </dsp:sp>
    <dsp:sp modelId="{EB798B99-5590-864A-A2C1-F553D99D3FAA}">
      <dsp:nvSpPr>
        <dsp:cNvPr id="0" name=""/>
        <dsp:cNvSpPr/>
      </dsp:nvSpPr>
      <dsp:spPr>
        <a:xfrm>
          <a:off x="2773788" y="1334182"/>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7620"/>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dirty="0"/>
            <a:t>a.)   Falso?</a:t>
          </a:r>
        </a:p>
      </dsp:txBody>
      <dsp:txXfrm>
        <a:off x="2855989" y="1397620"/>
        <a:ext cx="4301899" cy="1268759"/>
      </dsp:txXfrm>
    </dsp:sp>
    <dsp:sp modelId="{5B901F7D-EE59-304E-B86D-F0C8CC3A841B}">
      <dsp:nvSpPr>
        <dsp:cNvPr id="0" name=""/>
        <dsp:cNvSpPr/>
      </dsp:nvSpPr>
      <dsp:spPr>
        <a:xfrm>
          <a:off x="2773788" y="266637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29817"/>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dirty="0"/>
            <a:t>c.) Depende do pedido?</a:t>
          </a:r>
        </a:p>
      </dsp:txBody>
      <dsp:txXfrm>
        <a:off x="2855989" y="2729817"/>
        <a:ext cx="4301899" cy="1268759"/>
      </dsp:txXfrm>
    </dsp:sp>
    <dsp:sp modelId="{1E88F2A9-FC8F-2A4F-ABF4-2C5837CA76E5}">
      <dsp:nvSpPr>
        <dsp:cNvPr id="0" name=""/>
        <dsp:cNvSpPr/>
      </dsp:nvSpPr>
      <dsp:spPr>
        <a:xfrm>
          <a:off x="2773788" y="3998577"/>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b="1" kern="1200"/>
            <a:t>O artigo 35.º da Convenção de “Budapeste” estipula que o ponto de contacto 24/7 é:</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a.) Obrigatório?</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b.) Não obrigatório?</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c.) Depende do país?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pt-PT" sz="3000" kern="1200"/>
            <a:t>Requisitos legais</a:t>
          </a:r>
        </a:p>
      </dsp:txBody>
      <dsp:txXfrm>
        <a:off x="463392" y="55744"/>
        <a:ext cx="5795792" cy="799138"/>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pt-PT" sz="3000" kern="1200"/>
            <a:t>Comunicação eficiente</a:t>
          </a:r>
        </a:p>
      </dsp:txBody>
      <dsp:txXfrm>
        <a:off x="463392" y="1416544"/>
        <a:ext cx="5795792" cy="799138"/>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pt-PT" sz="3000" kern="1200"/>
            <a:t>Gestão de processos</a:t>
          </a:r>
        </a:p>
      </dsp:txBody>
      <dsp:txXfrm>
        <a:off x="434770" y="2880508"/>
        <a:ext cx="5795792" cy="799138"/>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pt-PT" sz="3000" kern="1200"/>
            <a:t>Qualidade dos requisitos de AJM</a:t>
          </a:r>
        </a:p>
      </dsp:txBody>
      <dsp:txXfrm>
        <a:off x="463392" y="4138145"/>
        <a:ext cx="5795792" cy="799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10/5/2021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Agenda da sessão. Os participantes devem ter uma cópia da mesma na sua posse</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dirty="0"/>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55970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Cada um dos países membros acolhe um Gabinete Central Nacional (GCN) da INTERPOL. Tal estabelece uma ligação das respetivas autoridades responsáveis pela aplicação da lei nacionais a outros países e ao Secretariado-Geral através da nossa rede segura de comunicações policiais a nível mundial, denominada I-24/7.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Atualmente, muitos crimes têm um cariz internacional, em especial os cibercrimes, que são perpetrados por grupos de criminalidade organizada. </a:t>
            </a: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Quando um crime ultrapassa a sua jurisdição nacional, um país necessita de assistência internacional para o resolver recorrendo a um Gabinete Central Nacional (GCN) da INTERPOL. Tal estabelece uma ligação das respetivas autoridades responsáveis pela aplicação da lei nacionais a outros países e ao Secretariado-Geral através da nossa rede segura de comunicações policiais a nível mundial, denominada I-24/7.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GCN estão no centro da INTERPOL. Procuram a informação necessária junto de outros GCN para ajudar a investigar crimes ou criminosos no seu próprio país e partilham dados e informações criminais para ajudar o outro país.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Como parte do seu papel em inquéritos globais, os GCN trabalham com: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Autoridades responsáveis aplicação da lei no seu próprio país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Outros GCN e subgabinetes em todo o mundo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Gabinetes do Secretariado-Geral em todo o mundo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Os GCN podem também desenvolver programas de formação destinados às suas autoridades de aplicação da lei nacionais, a fim de aumentar a sensibilização para as atividades, serviços e bases de dados da INTERPOL.</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dirty="0"/>
          </a:p>
        </p:txBody>
      </p:sp>
    </p:spTree>
    <p:extLst>
      <p:ext uri="{BB962C8B-B14F-4D97-AF65-F5344CB8AC3E}">
        <p14:creationId xmlns:p14="http://schemas.microsoft.com/office/powerpoint/2010/main" val="39747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GCN contribuem com dados nacionais sobre a criminalidade para as nossas bases de dados mundiais, em conformidade com o respetivo direito interno. Garante-se assim que os dados exatos se encontram no local certo no momento certo para permitir à polícia identificar uma tendência, prevenir um crime ou deter um criminoso. Por exemplo, os nossos avisos vermelhos alertam a polícia de todos os países para pessoas procuradas.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GCN cooperam em investigações, operações e detenções transfronteiras. Para realizar investigações para além das fronteiras nacionais, podem procurar obter a cooperação de qualquer outro GCN.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Tendo em conta os problemas comuns enfrentados em cada região, os GCN trabalham cada vez mais em conjunto numa base regional. Combinam recursos e conhecimentos especializados em intervenções bem-sucedidas para enfrentar as áreas de criminalidade que mais os afetam</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dirty="0"/>
          </a:p>
        </p:txBody>
      </p:sp>
    </p:spTree>
    <p:extLst>
      <p:ext uri="{BB962C8B-B14F-4D97-AF65-F5344CB8AC3E}">
        <p14:creationId xmlns:p14="http://schemas.microsoft.com/office/powerpoint/2010/main" val="34907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presente diretiva visa aproximar o direito penal dos Estados-Membros no domínio dos ataques contra os sistemas de informação, estabelecendo regras mínimas relativas à definição de infrações penais e as sanções aplicáveis, e melhorar a cooperação entre as autoridades competentes, nomeadamente a polícia e outros serviços especializados responsáveis pela aplicação da lei dos Estados-Membros, bem como as agências e organismos especializados competentes da União Europeia, tais como a Eurojust, a Europol e o seu Centro Europeu da Cibercriminalidade, e a Agência da União Europeia para a Segurança das Redes e da Informação (ENISA).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 diretiva reforça a importância das redes, como a rede do G8 ou a rede de pontos de contacto do Conselho da Europa, disponíveis 24 horas por dia e sete dias por semana. Estes pontos de contacto deverão poder prestar uma assistência efetiva, facilitando, por exemplo, a partilha de informação relevante disponível e a prestação de aconselhamento técnico ou de informação jurídica para efeito de investigações ou procedimentos relativos a infrações penais relacionadas com sistemas de informação e dados conexos que envolvam o Estado-Membro requerente.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Para assegurar o bom funcionamento das redes, cada ponto de contacto deverá dispor da capacidade para realizar comunicações urgentes com os pontos de contacto dos outros Estados-Membros, nomeadamente com o apoio de pessoal com a devida formação e equipamento. Tendo em conta a velocidade com que os ciberataques em larga escala podem ser realizados, os Estados-Membros devem ser capazes de responder prontamente aos pedidos urgentes provenientes desta rede de pontos de contacto. Em tais casos, pode ser oportuno que o pedido de informação seja acompanhado de um contacto telefónico, a fim de assegurar o tratamento rápido do pedido pelo Estado-Membro requerido e a transmissão de uma resposta no prazo de oito horas</a:t>
            </a:r>
            <a:r>
              <a:rPr lang="en-GB" dirty="0"/>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1828582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é a sequência do anterior relativo à base jurídica.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Europol é a agência da União Europeia responsável pela aplicação da lei. O seu principal objetivo é tornar a Europa mais segura, em benefício de todos os cidadãos da UE.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Com sede em Haia, nos Países Baixos, apoia os 27 Estados-Membros da UE na sua luta contra o terrorismo, o cibercrime e outras formas graves e organizadas de criminalidade. Trabalha também com muitos Estados parceiros e organizações internacionais não pertencentes à UE.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redes criminosas e terroristas de grande escala representam uma grave ameaça para a segurança interna da UE e para a segurança e a vida dos seus cidadãos. As maiores ameaças à segurança provêm de: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terrorismo;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tráfico internacional de droga e branqueamento de capitais;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fraude organizada;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contrafação do euro;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tráfico de seres humanos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Europol criou o Centro Europeu da Cibercriminalidade (EC3) em 2013 para reforçar a resposta das autoridades responsáveis pela aplicação da lei ao cibercrime na UE e, assim, ajudar a proteger os cidadãos, as empresas e os governos europeus da criminalidade online. Desde a sua criação, o EC3 deu um contributo significativo para a luta contra o cibercrime: participou em dezenas de operações de grande visibilidade e centenas de destacamentos de apoio operacional no local que resultaram em centenas de detenções, tendo analisado centenas de milhares de ficheiros, a grande maioria dos quais se revelaram maliciosos</a:t>
            </a:r>
            <a:r>
              <a:rPr lang="en-GB" dirty="0"/>
              <a:t>.</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3787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Todos os anos, o EC3 publica a Avaliação da Ameaça da Criminalidade Organizada Dinamizada pela Internet (IOCTA), o seu relatório estratégico mais emblemático sobre as principais conclusões, as ameaças emergentes e os desenvolvimentos no cibercrime.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IOCTA demonstra até que ponto o cibercrime é abrangente e variado e como o EC3 é uma parte fundamental da resposta da Europol e da UE. O EC3 adota uma abordagem tripartida à luta contra o cibercrime: investigação forense, estratégia e operações.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EC3 é composto por duas equipas de investigação forense, informática forense e documental, cada uma centrada no apoio operacional e na investigação e desenvolvimento.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Ao nível das operações, o EC3 centra-se nos seguintes tipos de cibercrime: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Crime específico do cibercrime;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Exploração sexual infantil online;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    Fraude nos pagamentos</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dirty="0"/>
          </a:p>
        </p:txBody>
      </p:sp>
    </p:spTree>
    <p:extLst>
      <p:ext uri="{BB962C8B-B14F-4D97-AF65-F5344CB8AC3E}">
        <p14:creationId xmlns:p14="http://schemas.microsoft.com/office/powerpoint/2010/main" val="24962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Uma vez que a Dinamarca não participa no Regulamento da Eurojust, o número de gabinetes nacionais diminuiu em dezembro de 2019 para 27, tendo a Dinamarca nomeado um representante na Eurojust.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Após a saída do Reino Unido da União Europeia em 31 de janeiro de 2020, o número de gabinetes nacionais é de 26.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Eurojust apoia e reforça a coordenação e a cooperação entre as autoridades nacionais responsáveis pela investigação e pela ação penal.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Eurojust presta assistência aos procuradores e outros investigadores dos Estados-Membros da UE em casos de criminalidade grave, sempre que esse crime afete dois ou mais Estados-Membros, ou exija ações penais em bases comuns, com base nas operações conduzidas e na informação fornecida pelas autoridades dos Estados-Membros, pela Europol, pela Procuradoria Europeia e pelo OLAF.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Eurojust atua a pedido das autoridades competentes dos Estados-Membros ou por sua própria iniciativa. Em alguns casos, a Eurojust pode atuar a pedido da Comissão Europeia ou da Procuradoria Europeia</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dirty="0"/>
          </a:p>
        </p:txBody>
      </p:sp>
    </p:spTree>
    <p:extLst>
      <p:ext uri="{BB962C8B-B14F-4D97-AF65-F5344CB8AC3E}">
        <p14:creationId xmlns:p14="http://schemas.microsoft.com/office/powerpoint/2010/main" val="385386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dirty="0"/>
          </a:p>
        </p:txBody>
      </p:sp>
    </p:spTree>
    <p:extLst>
      <p:ext uri="{BB962C8B-B14F-4D97-AF65-F5344CB8AC3E}">
        <p14:creationId xmlns:p14="http://schemas.microsoft.com/office/powerpoint/2010/main"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b.)</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dirty="0"/>
          </a:p>
        </p:txBody>
      </p:sp>
    </p:spTree>
    <p:extLst>
      <p:ext uri="{BB962C8B-B14F-4D97-AF65-F5344CB8AC3E}">
        <p14:creationId xmlns:p14="http://schemas.microsoft.com/office/powerpoint/2010/main" val="1422345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dirty="0"/>
          </a:p>
        </p:txBody>
      </p:sp>
    </p:spTree>
    <p:extLst>
      <p:ext uri="{BB962C8B-B14F-4D97-AF65-F5344CB8AC3E}">
        <p14:creationId xmlns:p14="http://schemas.microsoft.com/office/powerpoint/2010/main" val="196066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Objetivos da sessão. Os participantes devem receber uma introdução sobre os objetivos da sessão</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dirty="0"/>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virtude deste artigo, cada Parte ficará obrigada a designar um ponto de contacto que esteja disponível 24 horas por dia, 7 dias por semana, a fim de assegurar uma assistência imediata ao nível das investigações e dos processos penais levados a cabo em conformidade com o domínio de aplicação do presente Capítulo, nomeadamente tal como definido no artigo 35.º, n.º 1, alíneas a) a c). Foi considerado que a constituição da referida rede se conta entre os meios mais importantes, previstos pela presente Convenção, de garantir que as Partes dispõem da capacidade necessária para responder eficazmente aos desafios colocados, ao nível da aplicação da lei, pela criminalidade informática e pelos crimes relacionados com computadores.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Ao ponto de contacto 24/7 de cada Parte caberá quer a viabilização quer a aplicação direta de um determinado número de medidas tais como, </a:t>
            </a:r>
            <a:r>
              <a:rPr lang="pt-PT" sz="1800" i="1" dirty="0">
                <a:effectLst/>
                <a:latin typeface="Calibri" panose="020F0502020204030204" pitchFamily="34" charset="0"/>
                <a:ea typeface="Calibri" panose="020F0502020204030204" pitchFamily="34" charset="0"/>
                <a:cs typeface="Times New Roman" panose="02020603050405020304" pitchFamily="18" charset="0"/>
              </a:rPr>
              <a:t>inter alia</a:t>
            </a:r>
            <a:r>
              <a:rPr lang="pt-PT" sz="1800" dirty="0">
                <a:effectLst/>
                <a:latin typeface="Calibri" panose="020F0502020204030204" pitchFamily="34" charset="0"/>
                <a:ea typeface="Calibri" panose="020F0502020204030204" pitchFamily="34" charset="0"/>
                <a:cs typeface="Times New Roman" panose="02020603050405020304" pitchFamily="18" charset="0"/>
              </a:rPr>
              <a:t>, a prestação de aconselhamento técnico, a preservação de dados, a recolha de provas, o fornecimento de informação de natureza jurídica e a localização de suspeitos. Pela expressão “informação de natureza jurídica” que figura no n.º 1, deverá entender-se os pareceres dados, a uma outra Parte que apresente um pedido de assistência mútua, no que concerne a todos os pré-requisitos exigidos nos termos da lei relativamente a uma cooperação formal ou informal</a:t>
            </a:r>
            <a:r>
              <a:rPr lang="en-GB" dirty="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dirty="0"/>
          </a:p>
        </p:txBody>
      </p:sp>
    </p:spTree>
    <p:extLst>
      <p:ext uri="{BB962C8B-B14F-4D97-AF65-F5344CB8AC3E}">
        <p14:creationId xmlns:p14="http://schemas.microsoft.com/office/powerpoint/2010/main" val="380147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Cada Parte dispõe de uma total liberdade para determinar qual o posicionamento do ponto de contacto no seio da estrutura dos seus serviços competentes para a aplicação da lei. Algumas Partes poderão desejar englobar o ponto de contacto 24/7 na sua autoridade central para fins de assistência mútua, enquanto outras poderão julgar mais conveniente posicioná-lo junto de uma unidade policial especializada no combate ao crime informático ou relacionado com computadores, embora possam surgir outras opções intimamente ligadas à estrutura governamental e ao sistema jurídico de uma Parte.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Uma vez que o ponto de contacto 24/7 tem a seu cargo, simultaneamente, a prestação de aconselhamento técnico para pôr termo a uma invasão ou detetar a origem da mesma e o desempenho de tarefas associadas à cooperação internacional, tal como a localização de suspeitos, não existe apenas uma única solução adequada e é de prever que a estrutura da rede evolua ao longo do tempo. Aquando da nomeação do ponto de contacto nacional, deverá ser dada a devida atenção à necessidade de comunicação com pontos de contacto estrangeiros e que, portanto, utilizem outras línguas.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dirty="0"/>
          </a:p>
        </p:txBody>
      </p:sp>
    </p:spTree>
    <p:extLst>
      <p:ext uri="{BB962C8B-B14F-4D97-AF65-F5344CB8AC3E}">
        <p14:creationId xmlns:p14="http://schemas.microsoft.com/office/powerpoint/2010/main" val="2826361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da Convenção determina que, de entre as funções principais a serem desempenhadas pelo ponto de contacto 24/7, destaca-se a capacidade para viabilizar a execução rápida das tarefas que não são levadas a cabo por si diretamente. Por exemplo, se o ponto de contacto 24/7 de uma Parte estiver integrado numa unidade policial, deverá dispor dos meios necessários a uma coordenação expedita das suas ações com as de outros serviços competentes no seio do governo, tais como a autoridade central responsável pela extradição ou assistência mútua no plano internacional, a fim de permitir que as medidas que se impõem possam ser tomadas a qualquer momento, independentemente da hora do dia ou da noite. O n.º 2 exige ainda que o ponto de contacto 24/7 de cada Parte esteja habilitado a realizar, de forma célere, as necessárias comunicações com outros membros da rede.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Também determina que cada ponto de contacto da rede deverá encontrar-se munido do equipamento apropriado. Assim, para um funcionamento correto da rede, será essencial dispor de telefones, faxes e computadores atualizados, sendo que, a par com os avanços tecnológicos, deverão ser introduzidos no sistema outros materiais de comunicação e análise. Exige igualmente que o pessoal que integra a equipa de cada uma das Partes, no seio da rede, disponha da devida formação na área da criminalidade informática a fim de poder responder eficazmente</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dirty="0"/>
          </a:p>
        </p:txBody>
      </p:sp>
    </p:spTree>
    <p:extLst>
      <p:ext uri="{BB962C8B-B14F-4D97-AF65-F5344CB8AC3E}">
        <p14:creationId xmlns:p14="http://schemas.microsoft.com/office/powerpoint/2010/main" val="102416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dirty="0"/>
          </a:p>
        </p:txBody>
      </p:sp>
    </p:spTree>
    <p:extLst>
      <p:ext uri="{BB962C8B-B14F-4D97-AF65-F5344CB8AC3E}">
        <p14:creationId xmlns:p14="http://schemas.microsoft.com/office/powerpoint/2010/main" val="134208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dirty="0"/>
          </a:p>
        </p:txBody>
      </p:sp>
    </p:spTree>
    <p:extLst>
      <p:ext uri="{BB962C8B-B14F-4D97-AF65-F5344CB8AC3E}">
        <p14:creationId xmlns:p14="http://schemas.microsoft.com/office/powerpoint/2010/main" val="138745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dirty="0"/>
          </a:p>
        </p:txBody>
      </p:sp>
    </p:spTree>
    <p:extLst>
      <p:ext uri="{BB962C8B-B14F-4D97-AF65-F5344CB8AC3E}">
        <p14:creationId xmlns:p14="http://schemas.microsoft.com/office/powerpoint/2010/main" val="2616610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dirty="0"/>
          </a:p>
        </p:txBody>
      </p:sp>
    </p:spTree>
    <p:extLst>
      <p:ext uri="{BB962C8B-B14F-4D97-AF65-F5344CB8AC3E}">
        <p14:creationId xmlns:p14="http://schemas.microsoft.com/office/powerpoint/2010/main" val="496661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dirty="0"/>
          </a:p>
        </p:txBody>
      </p:sp>
    </p:spTree>
    <p:extLst>
      <p:ext uri="{BB962C8B-B14F-4D97-AF65-F5344CB8AC3E}">
        <p14:creationId xmlns:p14="http://schemas.microsoft.com/office/powerpoint/2010/main" val="28005708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dirty="0"/>
          </a:p>
        </p:txBody>
      </p:sp>
    </p:spTree>
    <p:extLst>
      <p:ext uri="{BB962C8B-B14F-4D97-AF65-F5344CB8AC3E}">
        <p14:creationId xmlns:p14="http://schemas.microsoft.com/office/powerpoint/2010/main" val="75490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dirty="0"/>
          </a:p>
        </p:txBody>
      </p:sp>
    </p:spTree>
    <p:extLst>
      <p:ext uri="{BB962C8B-B14F-4D97-AF65-F5344CB8AC3E}">
        <p14:creationId xmlns:p14="http://schemas.microsoft.com/office/powerpoint/2010/main"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procuradores ou juízes que apresentem um pedido formal devem sempre fazer valer a obrigação internacional do Estado requerido de prestar assistência quando essa obrigação exista através de um instrumento internacional. Igualmente, a autoridade à qual é dirigida a carta de pedido também deve ser especificada.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Do mesmo modo, a pessoa que apresenta um pedido deve certificar-se de que o seu próprio direito interno permite que o pedido seja efetivamente apresentado. Por exemplo, um ato legislativo nacional pode, de facto, não autorizar alguns pedidos ou tipos de pedidos que muitas convenções, tratados ou outros instrumentos internacionais parecem permitir. Para alguns Estados, o direito interno terá primazia. A apresentação de um pedido por outra via que não seja conforme com o direito interno nessas circunstâncias será um convite à apresentação de objeções, ou argumentos a favor da exclusão dos elementos de prova assim obtidos</a:t>
            </a:r>
            <a:r>
              <a:rPr lang="en-GB" sz="1800" b="0" i="0" u="none" strike="noStrike" baseline="0" dirty="0">
                <a:latin typeface="MinionPro-Regular"/>
              </a:rPr>
              <a:t>.</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dirty="0"/>
          </a:p>
        </p:txBody>
      </p:sp>
    </p:spTree>
    <p:extLst>
      <p:ext uri="{BB962C8B-B14F-4D97-AF65-F5344CB8AC3E}">
        <p14:creationId xmlns:p14="http://schemas.microsoft.com/office/powerpoint/2010/main"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dirty="0"/>
          </a:p>
        </p:txBody>
      </p:sp>
    </p:spTree>
    <p:extLst>
      <p:ext uri="{BB962C8B-B14F-4D97-AF65-F5344CB8AC3E}">
        <p14:creationId xmlns:p14="http://schemas.microsoft.com/office/powerpoint/2010/main"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dirty="0"/>
          </a:p>
        </p:txBody>
      </p:sp>
    </p:spTree>
    <p:extLst>
      <p:ext uri="{BB962C8B-B14F-4D97-AF65-F5344CB8AC3E}">
        <p14:creationId xmlns:p14="http://schemas.microsoft.com/office/powerpoint/2010/main" val="1699332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dirty="0"/>
          </a:p>
        </p:txBody>
      </p:sp>
    </p:spTree>
    <p:extLst>
      <p:ext uri="{BB962C8B-B14F-4D97-AF65-F5344CB8AC3E}">
        <p14:creationId xmlns:p14="http://schemas.microsoft.com/office/powerpoint/2010/main"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dirty="0"/>
          </a:p>
        </p:txBody>
      </p:sp>
    </p:spTree>
    <p:extLst>
      <p:ext uri="{BB962C8B-B14F-4D97-AF65-F5344CB8AC3E}">
        <p14:creationId xmlns:p14="http://schemas.microsoft.com/office/powerpoint/2010/main"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assistência administrativa pode, e deve, ser igualmente utilizada para apresentar pedidos de recolha de provas a um Estado em que não é necessário exercer qualquer poder coercivo (por exemplo, um mandado ou uma ordem judicial) para obter os elementos de prova. Esta abordagem reduz o risco de atrasos e será acolhida favoravelmente pela maioria dos Estados.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Neste contexto, é importante recordar que, embora a assistência administrativa seja, por vezes, designada de “assistência informal”, não significa que a forma das provas obtidas seja informal ou não probatória; pelo contrário, um pedido de elementos de prova cumprido administrativamente/informalmente deve apresentar os elementos de prova na mesma forma que se tivessem sido recolhidos em resposta a uma carta formal de pedido.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Uma abordagem administrativa ou informal deve ser o primeiro passo em qualquer pedido probatório de complexidade, seja qual for a situação, mesmo quando existir sempre a intenção de emitir uma carta formal de pedido. Começando por uma cooperação entre autoridades policiais ou pelo Ministério Público, o Estado requerente terá a oportunidade de discutir a forma e os requisitos da carta com o Estado requerido antes de finalizar a carta; tal garantirá melhor que aborda todas as questões que o Estado requerido necessita e que as vias de inquérito serão reduzidas tanto quanto possível antes do pedido formal. Ajudará igualmente as autoridades de ambos os Estados a criar redes e contactos</a:t>
            </a:r>
            <a:r>
              <a:rPr lang="en-GB" sz="1800" b="0" i="0" u="none" strike="noStrike" baseline="0" dirty="0">
                <a:latin typeface="MinionPro-Regular"/>
              </a:rPr>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105735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A confusão pode ser evitada se os procuradores e os investigadores tiverem devidamente em conta os parâmetros das convenções e tratados relacionados com a assistência jurídica mútua. Importa recordar que o regime de assistência jurídica mútua é um regime para a obtenção de provas, por conseguinte, a obtenção de informação e a localização de suspeitos ou fugitivos só devem, em geral, ser procuradas através de assistência administrativa para a qual seja, naturalmente, possível ou não chegar a acordo</a:t>
            </a:r>
            <a:r>
              <a:rPr lang="en-GB" sz="1800" b="0" i="0" u="none" strike="noStrike" baseline="0" dirty="0">
                <a:latin typeface="MinionPro-Bold"/>
              </a:rPr>
              <a:t>.</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Embora não seja possível elaborar uma lista definitiva do tipo de pedidos que podem ser tratados informalmente, algumas observações de caráter geral podem ser úteis.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No entanto, ao analisar o que precede, há que ter sempre em conta as variações de país para país</a:t>
            </a:r>
            <a:r>
              <a:rPr lang="en-GB" sz="1800" b="0" i="0" u="none" strike="noStrike" baseline="0" dirty="0">
                <a:latin typeface="MinionPro-Regular"/>
              </a:rPr>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dirty="0"/>
          </a:p>
        </p:txBody>
      </p:sp>
    </p:spTree>
    <p:extLst>
      <p:ext uri="{BB962C8B-B14F-4D97-AF65-F5344CB8AC3E}">
        <p14:creationId xmlns:p14="http://schemas.microsoft.com/office/powerpoint/2010/main"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Qualquer consideração sobre a assistência administrativa não deve ignorar a forma como essa assistência pode ser utilizada para abrir caminho a um pedido posterior, formal.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Pode, por exemplo, ser possível restringir um inquérito através de uma carta formal de pedido, começando por solicitar assistência informal. Por exemplo, se se pretender obter uma declaração de um funcionário de uma empresa telefónica estrangeira, devem ser tomadas medidas administrativas para identificar a empresa em questão, a sua morada e quaisquer outras informações que ajudem e acelerem o processo formal</a:t>
            </a:r>
            <a:r>
              <a:rPr lang="en-GB" sz="1800" b="0" i="0" u="none" strike="noStrike" baseline="0" dirty="0">
                <a:latin typeface="MinionPro-Regular"/>
              </a:rPr>
              <a:t>.</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Recomendações para tornar a assistência jurídica informal mais eficiente</a:t>
            </a:r>
            <a:r>
              <a:rPr lang="en-US" sz="1800" b="0" i="0" u="none" strike="noStrike" baseline="0" dirty="0">
                <a:latin typeface="MinionPro-Regular"/>
              </a:rPr>
              <a:t>.</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166520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10/5/2021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10/5/2021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10/5/2021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s3.amazonaws.com%2Fmentoring.redesign%2Fs3fs-public%2Fefficiency.jpg&amp;imgrefurl=https%3A%2F%2Fwww.score.org%2Fblog%2F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s://eur-lex.europa.eu/legal-content/PT/TXT/?uri=celex%3A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echr.coe.int%2FPublishingImages%2FRules_Court.jpg&amp;imgrefurl=https%3A%2F%2Fwww.echr.coe.int%2FPages%2Fhome.aspx%3Fp%3Dbasictexts%2F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dirty="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pt-PT" sz="3600" b="1" i="1" dirty="0">
                <a:solidFill>
                  <a:schemeClr val="tx2"/>
                </a:solidFill>
              </a:rPr>
              <a:t>Curso Judiciário Especializado sobre Cooperação Internacional</a:t>
            </a:r>
          </a:p>
          <a:p>
            <a:pPr algn="ctr"/>
            <a:endParaRPr lang="fr-FR" b="1" dirty="0"/>
          </a:p>
          <a:p>
            <a:pPr marL="0" indent="0" algn="ctr">
              <a:buFont typeface="Arial" charset="0"/>
              <a:buNone/>
              <a:defRPr/>
            </a:pPr>
            <a:r>
              <a:rPr lang="pt-PT" b="1" dirty="0"/>
              <a:t> </a:t>
            </a:r>
          </a:p>
          <a:p>
            <a:pPr marL="0" indent="0" algn="ctr">
              <a:buFont typeface="Arial" charset="0"/>
              <a:buNone/>
              <a:defRPr/>
            </a:pPr>
            <a:r>
              <a:rPr lang="pt-PT" sz="3200" b="1" dirty="0">
                <a:solidFill>
                  <a:schemeClr val="tx2"/>
                </a:solidFill>
              </a:rPr>
              <a:t>Sessão 1.5 </a:t>
            </a:r>
          </a:p>
          <a:p>
            <a:pPr marL="0" indent="0" algn="ctr">
              <a:buFont typeface="Arial" charset="0"/>
              <a:buNone/>
              <a:defRPr/>
            </a:pPr>
            <a:r>
              <a:rPr lang="pt-PT" sz="3200" b="1" dirty="0">
                <a:solidFill>
                  <a:schemeClr val="tx2"/>
                </a:solidFill>
              </a:rPr>
              <a:t>Métodos informais de cooperação internacional</a:t>
            </a:r>
          </a:p>
          <a:p>
            <a:pPr marL="0" indent="0" algn="ctr">
              <a:buFont typeface="Arial" charset="0"/>
              <a:buNone/>
              <a:defRPr/>
            </a:pPr>
            <a:endParaRPr lang="en-PH" sz="3200" b="1" dirty="0">
              <a:solidFill>
                <a:schemeClr val="tx2"/>
              </a:solidFill>
            </a:endParaRPr>
          </a:p>
          <a:p>
            <a:pPr marL="0" indent="0" algn="ctr">
              <a:buFont typeface="Arial" charset="0"/>
              <a:buNone/>
              <a:defRPr/>
            </a:pPr>
            <a:r>
              <a:rPr lang="pt-PT" sz="2800" b="1" dirty="0">
                <a:solidFill>
                  <a:schemeClr val="tx2"/>
                </a:solidFill>
              </a:rPr>
              <a:t>- versão online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65676" y="880921"/>
            <a:ext cx="4572000" cy="5262979"/>
          </a:xfrm>
          <a:prstGeom prst="rect">
            <a:avLst/>
          </a:prstGeom>
        </p:spPr>
        <p:txBody>
          <a:bodyPr>
            <a:spAutoFit/>
          </a:bodyPr>
          <a:lstStyle/>
          <a:p>
            <a:pPr marL="342900" indent="-342900" algn="just">
              <a:spcAft>
                <a:spcPts val="0"/>
              </a:spcAft>
              <a:buFont typeface="Wingdings" pitchFamily="2" charset="2"/>
              <a:buChar char="Ø"/>
            </a:pPr>
            <a:r>
              <a:rPr lang="pt-PT" sz="2100" b="1" i="0" u="none" strike="noStrike" baseline="0" dirty="0">
                <a:cs typeface="Arial" panose="020B0604020202020204" pitchFamily="34" charset="0"/>
              </a:rPr>
              <a:t>Tornar o processo informal (administrativo) mais eficiente</a:t>
            </a:r>
            <a:r>
              <a:rPr lang="pt-PT" sz="2100" i="0" u="none" strike="noStrike" baseline="0" dirty="0">
                <a:cs typeface="Arial" panose="020B0604020202020204" pitchFamily="34" charset="0"/>
              </a:rPr>
              <a:t>:</a:t>
            </a: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pt-PT" sz="2100" b="1" dirty="0">
                <a:cs typeface="Arial" panose="020B0604020202020204" pitchFamily="34" charset="0"/>
              </a:rPr>
              <a:t>Manter uma boa relação</a:t>
            </a:r>
            <a:r>
              <a:rPr lang="pt-PT" sz="2100" dirty="0">
                <a:cs typeface="Arial" panose="020B0604020202020204" pitchFamily="34" charset="0"/>
              </a:rPr>
              <a:t>, ou seja, execução de forma legal</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pt-PT" sz="2100" b="1" dirty="0">
                <a:cs typeface="Arial" panose="020B0604020202020204" pitchFamily="34" charset="0"/>
              </a:rPr>
              <a:t>Evitar pedidos informais inapropriados</a:t>
            </a:r>
            <a:r>
              <a:rPr lang="pt-PT" sz="2100" dirty="0">
                <a:cs typeface="Arial" panose="020B0604020202020204" pitchFamily="34" charset="0"/>
              </a:rPr>
              <a:t>, uma vez que tal irá provocar irritação às autoridades</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pt-PT" sz="2100" b="1" dirty="0">
                <a:cs typeface="Arial" panose="020B0604020202020204" pitchFamily="34" charset="0"/>
              </a:rPr>
              <a:t>Utilizar a assistência informal</a:t>
            </a:r>
            <a:r>
              <a:rPr lang="pt-PT" sz="2100" dirty="0">
                <a:cs typeface="Arial" panose="020B0604020202020204" pitchFamily="34" charset="0"/>
              </a:rPr>
              <a:t> em vez da assistência jurídica, se possível, uma vez que é mais rápida</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903351" y="880921"/>
            <a:ext cx="4166678" cy="2677656"/>
          </a:xfrm>
          <a:prstGeom prst="rect">
            <a:avLst/>
          </a:prstGeom>
        </p:spPr>
        <p:txBody>
          <a:bodyPr wrap="square">
            <a:spAutoFit/>
          </a:bodyPr>
          <a:lstStyle/>
          <a:p>
            <a:pPr marL="342900" indent="-342900" algn="just">
              <a:spcAft>
                <a:spcPts val="0"/>
              </a:spcAft>
              <a:buFont typeface="Arial" panose="020B0604020202020204" pitchFamily="34" charset="0"/>
              <a:buChar char="•"/>
            </a:pPr>
            <a:r>
              <a:rPr lang="pt-PT" sz="2100" b="1" dirty="0">
                <a:cs typeface="Arial" panose="020B0604020202020204" pitchFamily="34" charset="0"/>
              </a:rPr>
              <a:t>Utilizar a assistência informal para preparar o caminho para a assistência formal</a:t>
            </a:r>
            <a:r>
              <a:rPr lang="pt-PT" sz="2100" dirty="0">
                <a:cs typeface="Arial" panose="020B0604020202020204" pitchFamily="34" charset="0"/>
              </a:rPr>
              <a:t>, realizar toda a investigação de fundo para que o pedido formal de AJM seja feito de forma específica e direcionada</a:t>
            </a: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3545294"/>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268506731"/>
              </p:ext>
            </p:extLst>
          </p:nvPr>
        </p:nvGraphicFramePr>
        <p:xfrm>
          <a:off x="177501" y="2346187"/>
          <a:ext cx="781696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2</a:t>
            </a:r>
          </a:p>
          <a:p>
            <a:pPr algn="ctr">
              <a:lnSpc>
                <a:spcPct val="80000"/>
              </a:lnSpc>
            </a:pPr>
            <a:br>
              <a:rPr lang="pt-PT" sz="3200" b="1" dirty="0">
                <a:ea typeface="ＭＳ Ｐゴシック" charset="0"/>
                <a:cs typeface="ＭＳ Ｐゴシック" charset="0"/>
              </a:rPr>
            </a:br>
            <a:r>
              <a:rPr lang="pt-PT" sz="3200" b="1" dirty="0"/>
              <a:t>Organizações e redes internacionais especializadas na cooperação informal e formal em matéria de cibercrime</a:t>
            </a:r>
          </a:p>
          <a:p>
            <a:pPr algn="ctr" eaLnBrk="1" hangingPunct="1">
              <a:lnSpc>
                <a:spcPct val="80000"/>
              </a:lnSpc>
            </a:pPr>
            <a:endParaRPr lang="en-GB"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pt-PT" sz="2000" b="1" dirty="0"/>
              <a:t>Gabinete Central Nacional da Interpol (GCN) e pontos de referência – PRCN</a:t>
            </a:r>
          </a:p>
          <a:p>
            <a:pPr marL="342900" indent="-342900">
              <a:spcAft>
                <a:spcPts val="0"/>
              </a:spcAft>
              <a:buFont typeface="Wingdings" pitchFamily="2" charset="2"/>
              <a:buChar char="Ø"/>
            </a:pPr>
            <a:endParaRPr lang="en-GB" sz="2000" b="1" dirty="0"/>
          </a:p>
          <a:p>
            <a:pPr marL="342900" indent="-342900" algn="just">
              <a:buFont typeface="Arial" panose="020B0604020202020204" pitchFamily="34" charset="0"/>
              <a:buChar char="•"/>
            </a:pPr>
            <a:r>
              <a:rPr lang="pt-PT" sz="2000" b="1" dirty="0"/>
              <a:t>Prestar assistência aos seus membros</a:t>
            </a:r>
            <a:r>
              <a:rPr lang="pt-PT" sz="2000" dirty="0"/>
              <a:t> numa base permanente (24 horas por dia, 7 dias por semana)</a:t>
            </a:r>
          </a:p>
          <a:p>
            <a:pPr marL="342900" indent="-342900" algn="just">
              <a:buFont typeface="Arial" panose="020B0604020202020204" pitchFamily="34" charset="0"/>
              <a:buChar char="•"/>
            </a:pPr>
            <a:r>
              <a:rPr lang="pt-PT" sz="2000" b="1" dirty="0"/>
              <a:t>Mais de 124 pontos de referência em todo o mundo</a:t>
            </a:r>
            <a:r>
              <a:rPr lang="pt-PT" sz="2000" dirty="0"/>
              <a:t> (setembro de 2011)</a:t>
            </a:r>
          </a:p>
          <a:p>
            <a:pPr marL="342900" indent="-342900" algn="just">
              <a:buFont typeface="Arial" panose="020B0604020202020204" pitchFamily="34" charset="0"/>
              <a:buChar char="•"/>
            </a:pPr>
            <a:r>
              <a:rPr lang="pt-PT" sz="2000" dirty="0"/>
              <a:t>Adotou a configuração dos pontos de contacto 24/7 da Convenção de Budapeste</a:t>
            </a:r>
          </a:p>
          <a:p>
            <a:pPr marL="342900" indent="-342900" algn="just">
              <a:buFont typeface="Arial" panose="020B0604020202020204" pitchFamily="34" charset="0"/>
              <a:buChar char="•"/>
            </a:pPr>
            <a:r>
              <a:rPr lang="pt-PT" sz="2000" dirty="0"/>
              <a:t>Algumas Partes na Convenção nomearam o mesmo ponto de referência para a Interpol – PRCN e também para a rede do G8</a:t>
            </a:r>
          </a:p>
        </p:txBody>
      </p:sp>
      <p:sp>
        <p:nvSpPr>
          <p:cNvPr id="5" name="Rectangle 4">
            <a:extLst>
              <a:ext uri="{FF2B5EF4-FFF2-40B4-BE49-F238E27FC236}">
                <a16:creationId xmlns:a16="http://schemas.microsoft.com/office/drawing/2014/main" id="{046D6463-C26B-9644-9190-9FB17B6BA87A}"/>
              </a:ext>
            </a:extLst>
          </p:cNvPr>
          <p:cNvSpPr/>
          <p:nvPr/>
        </p:nvSpPr>
        <p:spPr>
          <a:xfrm>
            <a:off x="4660522" y="1211509"/>
            <a:ext cx="4361934" cy="2128275"/>
          </a:xfrm>
          <a:prstGeom prst="rect">
            <a:avLst/>
          </a:prstGeom>
        </p:spPr>
        <p:txBody>
          <a:bodyPr wrap="square">
            <a:spAutoFit/>
          </a:bodyPr>
          <a:lstStyle/>
          <a:p>
            <a:pPr marL="342900" indent="-342900" algn="just">
              <a:lnSpc>
                <a:spcPct val="90000"/>
              </a:lnSpc>
              <a:buFont typeface="Wingdings" pitchFamily="2" charset="2"/>
              <a:buChar char="ü"/>
            </a:pPr>
            <a:r>
              <a:rPr lang="pt-PT" sz="2100" b="1" dirty="0"/>
              <a:t>Objetivo</a:t>
            </a:r>
          </a:p>
          <a:p>
            <a:pPr marL="342900" indent="-342900" algn="just">
              <a:lnSpc>
                <a:spcPct val="90000"/>
              </a:lnSpc>
              <a:buFont typeface="Arial" panose="020B0604020202020204" pitchFamily="34" charset="0"/>
              <a:buChar char="•"/>
            </a:pPr>
            <a:r>
              <a:rPr lang="pt-PT" sz="2100" dirty="0"/>
              <a:t>Permitir às autoridades policiais identificar imediatamente peritos noutros países</a:t>
            </a:r>
          </a:p>
          <a:p>
            <a:pPr marL="342900" indent="-342900" algn="just">
              <a:lnSpc>
                <a:spcPct val="90000"/>
              </a:lnSpc>
              <a:buFont typeface="Arial" panose="020B0604020202020204" pitchFamily="34" charset="0"/>
              <a:buChar char="•"/>
            </a:pPr>
            <a:r>
              <a:rPr lang="pt-PT" sz="2100" dirty="0"/>
              <a:t>Obter assistência imediata em investigações informáticas e na recolha de provas</a:t>
            </a:r>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57354" cy="5324535"/>
          </a:xfrm>
          <a:prstGeom prst="rect">
            <a:avLst/>
          </a:prstGeom>
        </p:spPr>
        <p:txBody>
          <a:bodyPr wrap="square">
            <a:spAutoFit/>
          </a:bodyPr>
          <a:lstStyle/>
          <a:p>
            <a:pPr marL="342900" indent="-342900">
              <a:spcAft>
                <a:spcPts val="0"/>
              </a:spcAft>
              <a:buFont typeface="Wingdings" pitchFamily="2" charset="2"/>
              <a:buChar char="Ø"/>
            </a:pPr>
            <a:r>
              <a:rPr lang="pt-PT" sz="2000" b="1" dirty="0"/>
              <a:t>Gabinete Central Nacional da Interpol (GCN) e pontos de referência – PRCN</a:t>
            </a:r>
          </a:p>
          <a:p>
            <a:pPr marL="342900" indent="-342900" algn="just">
              <a:spcAft>
                <a:spcPts val="0"/>
              </a:spcAft>
              <a:buFont typeface="Wingdings" pitchFamily="2" charset="2"/>
              <a:buChar char="Ø"/>
            </a:pPr>
            <a:endParaRPr lang="en-GB" sz="2000" b="1" dirty="0"/>
          </a:p>
          <a:p>
            <a:pPr marL="342900" indent="-342900" algn="just">
              <a:buFont typeface="Arial" panose="020B0604020202020204" pitchFamily="34" charset="0"/>
              <a:buChar char="•"/>
            </a:pPr>
            <a:r>
              <a:rPr lang="pt-PT" sz="2000" b="1" dirty="0"/>
              <a:t>Prestar</a:t>
            </a:r>
            <a:r>
              <a:rPr lang="pt-PT" sz="2000" dirty="0"/>
              <a:t> e partilhar informação policial e assistência técnica e operacional</a:t>
            </a:r>
          </a:p>
          <a:p>
            <a:pPr marL="342900" indent="-342900" algn="just">
              <a:buFont typeface="Arial" panose="020B0604020202020204" pitchFamily="34" charset="0"/>
              <a:buChar char="•"/>
            </a:pPr>
            <a:r>
              <a:rPr lang="pt-PT" sz="2000" b="1" dirty="0"/>
              <a:t>Assegurar </a:t>
            </a:r>
            <a:r>
              <a:rPr lang="pt-PT" sz="2000" dirty="0"/>
              <a:t>que a informação policial típica pode ser partilhada o mais rapidamente possível no tocante a suspeitas de terrorismo, pessoas procuradas, impressões digitais, perfis de ADN, documentos de viagem extraviados ou roubados, veículos motorizados roubados, obras de arte roubadas</a:t>
            </a:r>
          </a:p>
        </p:txBody>
      </p:sp>
      <p:sp>
        <p:nvSpPr>
          <p:cNvPr id="5" name="Rectangle 4">
            <a:extLst>
              <a:ext uri="{FF2B5EF4-FFF2-40B4-BE49-F238E27FC236}">
                <a16:creationId xmlns:a16="http://schemas.microsoft.com/office/drawing/2014/main" id="{046D6463-C26B-9644-9190-9FB17B6BA87A}"/>
              </a:ext>
            </a:extLst>
          </p:cNvPr>
          <p:cNvSpPr/>
          <p:nvPr/>
        </p:nvSpPr>
        <p:spPr>
          <a:xfrm>
            <a:off x="4625346" y="1141550"/>
            <a:ext cx="4152102" cy="2893100"/>
          </a:xfrm>
          <a:prstGeom prst="rect">
            <a:avLst/>
          </a:prstGeom>
        </p:spPr>
        <p:txBody>
          <a:bodyPr wrap="square">
            <a:spAutoFit/>
          </a:bodyPr>
          <a:lstStyle/>
          <a:p>
            <a:pPr marL="342900" indent="-342900" algn="just">
              <a:buFont typeface="Wingdings" pitchFamily="2" charset="2"/>
              <a:buChar char="ü"/>
            </a:pPr>
            <a:r>
              <a:rPr lang="pt-PT" sz="2000" b="1" dirty="0"/>
              <a:t>Não pode ser utilizada para solicitar com urgência a preservação </a:t>
            </a:r>
            <a:r>
              <a:rPr lang="pt-PT" sz="2000" dirty="0"/>
              <a:t>de dados informáticos ou a preservação de dados de tráfego ou qualquer tipo de medida a fim de obter ou conservar elementos de prova</a:t>
            </a:r>
          </a:p>
          <a:p>
            <a:pPr marL="342900" indent="-342900" algn="just">
              <a:buFont typeface="Arial" panose="020B0604020202020204" pitchFamily="34" charset="0"/>
              <a:buChar char="•"/>
            </a:pP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pt-PT" sz="2200" b="1" dirty="0"/>
              <a:t>Rede de Pontos de Contacto 24/7 da União Europeia</a:t>
            </a:r>
            <a:r>
              <a:rPr lang="pt-PT" sz="2200" dirty="0"/>
              <a:t>:</a:t>
            </a:r>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pt-PT" sz="2200" dirty="0"/>
              <a:t>Diretiva </a:t>
            </a:r>
            <a:r>
              <a:rPr lang="pt-PT" sz="2200" dirty="0">
                <a:hlinkClick r:id="rId4"/>
              </a:rPr>
              <a:t>2013/40/UE</a:t>
            </a:r>
            <a:r>
              <a:rPr lang="pt-PT" sz="2200" dirty="0"/>
              <a:t> do Parlamento Europeu e do Conselho, de 12 de agosto de 2013, relativa a ataques contra os sistemas de informação e que substitui a Decisão-Quadro 2005/222/JAI do Conselho:</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pt-PT" sz="2200" i="1" dirty="0"/>
              <a:t>dispor de um ponto de contacto operacional nacional</a:t>
            </a:r>
          </a:p>
          <a:p>
            <a:pPr marL="342900" indent="-342900">
              <a:buFont typeface="Arial" panose="020B0604020202020204" pitchFamily="34" charset="0"/>
              <a:buChar char="•"/>
            </a:pPr>
            <a:r>
              <a:rPr lang="pt-PT" sz="2200" i="1" dirty="0"/>
              <a:t>utilizar a rede existente de pontos de contacto 24/7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pt-PT" sz="2200" i="1" dirty="0"/>
              <a:t>responder a pedidos urgentes de ajuda no prazo de 8 horas para indicar se e quando pode ser dada uma resposta</a:t>
            </a:r>
          </a:p>
          <a:p>
            <a:pPr marL="342900" lvl="0" indent="-342900">
              <a:buFont typeface="Arial" panose="020B0604020202020204" pitchFamily="34" charset="0"/>
              <a:buChar char="•"/>
            </a:pPr>
            <a:r>
              <a:rPr lang="pt-PT" sz="2200" i="1" dirty="0"/>
              <a:t>recolher dados estatísticos sobre cibercrime </a:t>
            </a:r>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7201972"/>
          </a:xfrm>
          <a:prstGeom prst="rect">
            <a:avLst/>
          </a:prstGeom>
        </p:spPr>
        <p:txBody>
          <a:bodyPr>
            <a:spAutoFit/>
          </a:bodyPr>
          <a:lstStyle/>
          <a:p>
            <a:pPr marL="342900" indent="-342900">
              <a:spcAft>
                <a:spcPts val="0"/>
              </a:spcAft>
              <a:buFont typeface="Wingdings" pitchFamily="2" charset="2"/>
              <a:buChar char="Ø"/>
            </a:pPr>
            <a:r>
              <a:rPr lang="pt-PT" sz="2200" b="1" dirty="0"/>
              <a:t>EUROPOL</a:t>
            </a:r>
            <a:r>
              <a:rPr lang="pt-PT" sz="2200" dirty="0"/>
              <a:t>:</a:t>
            </a:r>
          </a:p>
          <a:p>
            <a:pPr marL="342900" indent="-342900">
              <a:spcAft>
                <a:spcPts val="0"/>
              </a:spcAft>
              <a:buFont typeface="Wingdings" pitchFamily="2" charset="2"/>
              <a:buChar char="Ø"/>
            </a:pPr>
            <a:endParaRPr lang="en-GB" sz="2200" b="1" dirty="0"/>
          </a:p>
          <a:p>
            <a:pPr marL="342900" indent="-342900" algn="just">
              <a:buFont typeface="Wingdings" pitchFamily="2" charset="2"/>
              <a:buChar char="ü"/>
            </a:pPr>
            <a:r>
              <a:rPr lang="pt-PT" sz="2200" b="1" dirty="0"/>
              <a:t>Agência da União Europeia</a:t>
            </a:r>
          </a:p>
          <a:p>
            <a:pPr marL="342900" indent="-342900" algn="just">
              <a:buFont typeface="Arial" panose="020B0604020202020204" pitchFamily="34" charset="0"/>
              <a:buChar char="•"/>
            </a:pPr>
            <a:r>
              <a:rPr lang="pt-PT" sz="2200" dirty="0"/>
              <a:t>O </a:t>
            </a:r>
            <a:r>
              <a:rPr lang="pt-PT" sz="2200" b="1" dirty="0"/>
              <a:t>papel consiste em melhorar</a:t>
            </a:r>
            <a:r>
              <a:rPr lang="pt-PT" sz="2200" dirty="0"/>
              <a:t> a eficácia da cooperação entre as autoridades responsáveis pela aplicação da lei de cada Estado-Membro da União Europeia</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pt-PT" sz="2200" b="1" dirty="0"/>
              <a:t>Operacional desde 1999</a:t>
            </a:r>
          </a:p>
          <a:p>
            <a:pPr marL="342900" indent="-342900" algn="just">
              <a:buFont typeface="Arial" panose="020B0604020202020204" pitchFamily="34" charset="0"/>
              <a:buChar char="•"/>
            </a:pPr>
            <a:endParaRPr lang="en-GB" sz="2200" b="1" dirty="0"/>
          </a:p>
          <a:p>
            <a:pPr marL="342900" indent="-342900" algn="just">
              <a:buFont typeface="Arial" panose="020B0604020202020204" pitchFamily="34" charset="0"/>
              <a:buChar char="•"/>
            </a:pPr>
            <a:r>
              <a:rPr lang="pt-PT" sz="2200" b="1" dirty="0"/>
              <a:t>Facilitar a análise</a:t>
            </a:r>
            <a:r>
              <a:rPr lang="pt-PT" sz="2200" dirty="0"/>
              <a:t> e a partilha de dados sobre informação penal entre os Estados-Membros
</a:t>
            </a:r>
            <a:br>
              <a:rPr lang="pt-PT" sz="2200" dirty="0"/>
            </a:br>
            <a:endParaRPr lang="pt-PT" sz="2200" dirty="0"/>
          </a:p>
          <a:p>
            <a:pPr marL="342900" indent="-342900" algn="just">
              <a:buFont typeface="Arial" panose="020B0604020202020204" pitchFamily="34" charset="0"/>
              <a:buChar char="•"/>
            </a:pPr>
            <a:r>
              <a:rPr lang="pt-PT" sz="2200" b="1" dirty="0"/>
              <a:t>Centro Europeu da Cibercriminalidade, EC3</a:t>
            </a:r>
            <a:r>
              <a:rPr lang="pt-PT" sz="2200" dirty="0"/>
              <a:t> (criado em janeiro de 2013)</a:t>
            </a:r>
          </a:p>
        </p:txBody>
      </p:sp>
      <p:sp>
        <p:nvSpPr>
          <p:cNvPr id="5" name="Rectangle 4">
            <a:extLst>
              <a:ext uri="{FF2B5EF4-FFF2-40B4-BE49-F238E27FC236}">
                <a16:creationId xmlns:a16="http://schemas.microsoft.com/office/drawing/2014/main" id="{046D6463-C26B-9644-9190-9FB17B6BA87A}"/>
              </a:ext>
            </a:extLst>
          </p:cNvPr>
          <p:cNvSpPr/>
          <p:nvPr/>
        </p:nvSpPr>
        <p:spPr>
          <a:xfrm>
            <a:off x="4749044" y="1120348"/>
            <a:ext cx="4273412" cy="2585323"/>
          </a:xfrm>
          <a:prstGeom prst="rect">
            <a:avLst/>
          </a:prstGeom>
        </p:spPr>
        <p:txBody>
          <a:bodyPr wrap="square">
            <a:spAutoFit/>
          </a:bodyPr>
          <a:lstStyle/>
          <a:p>
            <a:pPr marL="342900" lvl="0" indent="-342900" algn="just">
              <a:buFont typeface="Arial" panose="020B0604020202020204" pitchFamily="34" charset="0"/>
              <a:buChar char="•"/>
            </a:pPr>
            <a:r>
              <a:rPr lang="pt-PT" sz="2000" i="1" dirty="0"/>
              <a:t>Responder a pedidos urgentes de ajuda no prazo de 8 horas para indicar se e quando pode ser dada uma resposta</a:t>
            </a:r>
          </a:p>
          <a:p>
            <a:pPr marL="342900" lvl="0" indent="-342900" algn="just">
              <a:buFont typeface="Arial" panose="020B0604020202020204" pitchFamily="34" charset="0"/>
              <a:buChar char="•"/>
            </a:pPr>
            <a:endParaRPr lang="en-US" sz="2000" i="1" dirty="0"/>
          </a:p>
          <a:p>
            <a:pPr marL="342900" lvl="0" indent="-342900" algn="just">
              <a:buFont typeface="Arial" panose="020B0604020202020204" pitchFamily="34" charset="0"/>
              <a:buChar char="•"/>
            </a:pPr>
            <a:r>
              <a:rPr lang="pt-PT" sz="2000" i="1" dirty="0"/>
              <a:t>Recolher dados estatísticos sobre cibercrime </a:t>
            </a:r>
          </a:p>
          <a:p>
            <a:pPr marL="342900" indent="-342900">
              <a:buFont typeface="Arial" panose="020B0604020202020204" pitchFamily="34" charset="0"/>
              <a:buChar char="•"/>
            </a:pPr>
            <a:endParaRPr lang="en-GB" sz="22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327648" y="3488405"/>
            <a:ext cx="3024335" cy="3024335"/>
          </a:xfrm>
          <a:prstGeom prst="rect">
            <a:avLst/>
          </a:prstGeom>
        </p:spPr>
      </p:pic>
    </p:spTree>
    <p:extLst>
      <p:ext uri="{BB962C8B-B14F-4D97-AF65-F5344CB8AC3E}">
        <p14:creationId xmlns:p14="http://schemas.microsoft.com/office/powerpoint/2010/main"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a:t>
            </a:r>
            <a:r>
              <a:rPr lang="pt-PT" sz="3200" b="1" dirty="0"/>
              <a:t>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lgn="just">
              <a:spcAft>
                <a:spcPts val="0"/>
              </a:spcAft>
              <a:buFont typeface="Wingdings" pitchFamily="2" charset="2"/>
              <a:buChar char="Ø"/>
            </a:pPr>
            <a:r>
              <a:rPr lang="pt-PT" sz="2200" b="1" dirty="0"/>
              <a:t>Centro Europeu da Cibercriminalidade</a:t>
            </a:r>
            <a:r>
              <a:rPr lang="pt-PT" sz="2200" dirty="0"/>
              <a:t> (</a:t>
            </a:r>
            <a:r>
              <a:rPr lang="pt-PT" sz="2200" b="1" dirty="0"/>
              <a:t>EC3</a:t>
            </a:r>
            <a:r>
              <a:rPr lang="pt-PT" sz="2200" dirty="0"/>
              <a:t> ou </a:t>
            </a:r>
            <a:r>
              <a:rPr lang="pt-PT" sz="2200" b="1" dirty="0"/>
              <a:t>EC³</a:t>
            </a:r>
            <a:r>
              <a:rPr lang="pt-PT" sz="2200" dirty="0"/>
              <a:t>):</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pt-PT" sz="2200" b="1" dirty="0"/>
              <a:t>O órgão do Serviço de Polícia (Europol</a:t>
            </a:r>
            <a:r>
              <a:rPr lang="pt-PT" sz="2200" dirty="0"/>
              <a:t>) da União Europeia (UE), com sede em Haia</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pt-PT" sz="2200" b="1" dirty="0"/>
              <a:t>Coordena</a:t>
            </a:r>
            <a:r>
              <a:rPr lang="pt-PT" sz="2200" dirty="0"/>
              <a:t> as atividades </a:t>
            </a:r>
            <a:r>
              <a:rPr lang="pt-PT" sz="2200" b="1" dirty="0"/>
              <a:t>transfronteiras de aplicação da lei</a:t>
            </a:r>
            <a:r>
              <a:rPr lang="pt-PT" sz="2200" dirty="0"/>
              <a:t> contra o crime informático</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pt-PT" sz="2200" b="1" dirty="0"/>
              <a:t>Funciona como centro</a:t>
            </a:r>
            <a:r>
              <a:rPr lang="pt-PT" sz="2200" dirty="0"/>
              <a:t> de competências técnicas na matéria</a:t>
            </a:r>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pt-PT" sz="2000" b="1" dirty="0"/>
              <a:t>EUROJUST</a:t>
            </a:r>
            <a:r>
              <a:rPr lang="pt-PT" sz="2000" dirty="0"/>
              <a:t>:</a:t>
            </a:r>
          </a:p>
          <a:p>
            <a:pPr marL="342900" indent="-342900" algn="just">
              <a:spcAft>
                <a:spcPts val="0"/>
              </a:spcAft>
              <a:buFont typeface="Wingdings" pitchFamily="2" charset="2"/>
              <a:buChar char="Ø"/>
            </a:pPr>
            <a:endParaRPr lang="en-GB" sz="2000" dirty="0"/>
          </a:p>
          <a:p>
            <a:pPr marL="342900" indent="-342900" eaLnBrk="1" fontAlgn="auto" hangingPunct="1">
              <a:spcAft>
                <a:spcPts val="0"/>
              </a:spcAft>
              <a:buFont typeface="Wingdings" pitchFamily="2" charset="2"/>
              <a:buChar char="ü"/>
              <a:defRPr/>
            </a:pPr>
            <a:r>
              <a:rPr lang="pt-PT" sz="2000" i="1" dirty="0"/>
              <a:t>A Eurojust pode solicitar às autoridades competentes dos Estados-Membros em causa</a:t>
            </a:r>
            <a:r>
              <a:rPr lang="pt-PT" sz="2000" dirty="0"/>
              <a:t>:</a:t>
            </a:r>
          </a:p>
          <a:p>
            <a:pPr marL="342900" indent="-342900" eaLnBrk="1" fontAlgn="auto" hangingPunct="1">
              <a:spcAft>
                <a:spcPts val="0"/>
              </a:spcAft>
              <a:buFont typeface="Arial" panose="020B0604020202020204" pitchFamily="34" charset="0"/>
              <a:buChar char="•"/>
              <a:defRPr/>
            </a:pPr>
            <a:r>
              <a:rPr lang="pt-PT" sz="2000" b="1" dirty="0"/>
              <a:t>para investigar ou instaurar ações penais</a:t>
            </a:r>
            <a:r>
              <a:rPr lang="pt-PT" sz="2000" dirty="0"/>
              <a:t> contra atos específicos</a:t>
            </a:r>
          </a:p>
          <a:p>
            <a:pPr marL="342900" indent="-342900" eaLnBrk="1" fontAlgn="auto" hangingPunct="1">
              <a:spcAft>
                <a:spcPts val="0"/>
              </a:spcAft>
              <a:buFont typeface="Arial" panose="020B0604020202020204" pitchFamily="34" charset="0"/>
              <a:buChar char="•"/>
              <a:defRPr/>
            </a:pPr>
            <a:r>
              <a:rPr lang="pt-PT" sz="2000" b="1" dirty="0"/>
              <a:t>para se coordenarem</a:t>
            </a:r>
            <a:r>
              <a:rPr lang="pt-PT" sz="2000" dirty="0"/>
              <a:t> entre si</a:t>
            </a:r>
          </a:p>
          <a:p>
            <a:pPr marL="342900" indent="-342900" eaLnBrk="1" fontAlgn="auto" hangingPunct="1">
              <a:spcAft>
                <a:spcPts val="0"/>
              </a:spcAft>
              <a:buFont typeface="Arial" panose="020B0604020202020204" pitchFamily="34" charset="0"/>
              <a:buChar char="•"/>
              <a:defRPr/>
            </a:pPr>
            <a:r>
              <a:rPr lang="pt-PT" sz="2000" b="1" dirty="0"/>
              <a:t>para aceitar</a:t>
            </a:r>
            <a:r>
              <a:rPr lang="pt-PT" sz="2000" dirty="0"/>
              <a:t> que um país está mais bem posicionado para instaurar ações penais do que outro</a:t>
            </a:r>
          </a:p>
          <a:p>
            <a:pPr marL="342900" indent="-342900" eaLnBrk="1" fontAlgn="auto" hangingPunct="1">
              <a:spcAft>
                <a:spcPts val="0"/>
              </a:spcAft>
              <a:buFont typeface="Arial" panose="020B0604020202020204" pitchFamily="34" charset="0"/>
              <a:buChar char="•"/>
              <a:defRPr/>
            </a:pPr>
            <a:r>
              <a:rPr lang="pt-PT" sz="2000" b="1" dirty="0"/>
              <a:t>para estabelecer </a:t>
            </a:r>
            <a:r>
              <a:rPr lang="pt-PT" sz="2000" dirty="0"/>
              <a:t>uma equipa de investigação conjunta</a:t>
            </a:r>
          </a:p>
          <a:p>
            <a:pPr marL="342900" indent="-342900" eaLnBrk="1" fontAlgn="auto" hangingPunct="1">
              <a:spcAft>
                <a:spcPts val="0"/>
              </a:spcAft>
              <a:buFont typeface="Arial" panose="020B0604020202020204" pitchFamily="34" charset="0"/>
              <a:buChar char="•"/>
              <a:defRPr/>
            </a:pPr>
            <a:r>
              <a:rPr lang="pt-PT" sz="2000" b="1" dirty="0"/>
              <a:t>para fornecer à Eurojust</a:t>
            </a:r>
            <a:r>
              <a:rPr lang="pt-PT" sz="2000" dirty="0"/>
              <a:t> a informação necessária ao desempenho das suas funções</a:t>
            </a:r>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Agenda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89250" y="825546"/>
            <a:ext cx="3791244" cy="5847755"/>
          </a:xfrm>
          <a:prstGeom prst="rect">
            <a:avLst/>
          </a:prstGeom>
        </p:spPr>
        <p:txBody>
          <a:bodyPr wrap="square">
            <a:spAutoFit/>
          </a:bodyPr>
          <a:lstStyle/>
          <a:p>
            <a:pPr marL="342900" indent="-342900" eaLnBrk="1" hangingPunct="1">
              <a:buFont typeface="Wingdings" pitchFamily="2" charset="2"/>
              <a:buChar char="Ø"/>
            </a:pPr>
            <a:r>
              <a:rPr lang="pt-PT" sz="2200" b="1" dirty="0"/>
              <a:t>Parte 1</a:t>
            </a:r>
          </a:p>
          <a:p>
            <a:pPr marL="342900" indent="-342900" eaLnBrk="1" hangingPunct="1">
              <a:buFont typeface="Wingdings" panose="05000000000000000000" pitchFamily="2" charset="2"/>
              <a:buChar char="ü"/>
            </a:pPr>
            <a:r>
              <a:rPr lang="pt-PT" sz="2200" i="1" dirty="0"/>
              <a:t>Assistência jurídica mútua formal vs. informal em matéria penal</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pt-PT" sz="2200" b="1" dirty="0"/>
              <a:t>Parte 2</a:t>
            </a:r>
          </a:p>
          <a:p>
            <a:pPr marL="342900" indent="-342900">
              <a:buFont typeface="Wingdings" pitchFamily="2" charset="2"/>
              <a:buChar char="ü"/>
            </a:pPr>
            <a:r>
              <a:rPr lang="pt-PT" sz="2200" i="1" dirty="0"/>
              <a:t>Organizações e redes internacionais especializadas na cooperação informal e formal em matéria de cibercrime</a:t>
            </a:r>
          </a:p>
          <a:p>
            <a:pPr marL="0" indent="0" eaLnBrk="1" hangingPunct="1">
              <a:buNone/>
            </a:pPr>
            <a:endParaRPr lang="en-GB" sz="2200" dirty="0"/>
          </a:p>
          <a:p>
            <a:pPr marL="342900" indent="-342900" eaLnBrk="1" hangingPunct="1">
              <a:buFont typeface="Wingdings" pitchFamily="2" charset="2"/>
              <a:buChar char="Ø"/>
            </a:pPr>
            <a:r>
              <a:rPr lang="pt-PT" sz="2200" b="1" dirty="0"/>
              <a:t>Parte 3</a:t>
            </a:r>
          </a:p>
          <a:p>
            <a:pPr marL="342900" indent="-342900" eaLnBrk="1" hangingPunct="1">
              <a:buFont typeface="Wingdings" pitchFamily="2" charset="2"/>
              <a:buChar char="ü"/>
            </a:pPr>
            <a:r>
              <a:rPr lang="pt-PT" sz="2200" i="1" dirty="0"/>
              <a:t>Rede 24/7 de cooperação internacional ao abrigo da Convenção de Budapeste</a:t>
            </a:r>
          </a:p>
          <a:p>
            <a:pPr marL="342900" indent="-342900" eaLnBrk="1" hangingPunct="1">
              <a:buFont typeface="Wingdings" pitchFamily="2" charset="2"/>
              <a:buChar char="Ø"/>
            </a:pPr>
            <a:endParaRPr lang="en-GB" sz="2200" dirty="0"/>
          </a:p>
        </p:txBody>
      </p:sp>
      <p:sp>
        <p:nvSpPr>
          <p:cNvPr id="7" name="Rectangle 6">
            <a:extLst>
              <a:ext uri="{FF2B5EF4-FFF2-40B4-BE49-F238E27FC236}">
                <a16:creationId xmlns:a16="http://schemas.microsoft.com/office/drawing/2014/main" id="{A51B7354-820D-5541-8995-2697B2FEAA89}"/>
              </a:ext>
            </a:extLst>
          </p:cNvPr>
          <p:cNvSpPr/>
          <p:nvPr/>
        </p:nvSpPr>
        <p:spPr>
          <a:xfrm>
            <a:off x="4943156" y="890973"/>
            <a:ext cx="4011594" cy="2462213"/>
          </a:xfrm>
          <a:prstGeom prst="rect">
            <a:avLst/>
          </a:prstGeom>
        </p:spPr>
        <p:txBody>
          <a:bodyPr wrap="square">
            <a:spAutoFit/>
          </a:bodyPr>
          <a:lstStyle/>
          <a:p>
            <a:pPr marL="342900" indent="-342900" eaLnBrk="1" hangingPunct="1">
              <a:buFont typeface="Wingdings" pitchFamily="2" charset="2"/>
              <a:buChar char="Ø"/>
            </a:pPr>
            <a:r>
              <a:rPr lang="pt-PT" sz="2200" b="1" dirty="0"/>
              <a:t>Parte 4</a:t>
            </a:r>
          </a:p>
          <a:p>
            <a:pPr marL="342900" indent="-342900">
              <a:buFont typeface="Wingdings" pitchFamily="2" charset="2"/>
              <a:buChar char="ü"/>
            </a:pPr>
            <a:r>
              <a:rPr lang="pt-PT" sz="2200" i="1" dirty="0"/>
              <a:t>Resposta internacional ao cibercrime: exemplo específico de um país</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pt-PT" sz="2200" b="1" dirty="0"/>
              <a:t>Parte 5</a:t>
            </a:r>
          </a:p>
          <a:p>
            <a:pPr marL="342900" indent="-342900">
              <a:buFont typeface="Wingdings" pitchFamily="2" charset="2"/>
              <a:buChar char="ü"/>
            </a:pPr>
            <a:r>
              <a:rPr lang="pt-PT" sz="2200" i="1" dirty="0"/>
              <a:t>Síntese</a:t>
            </a:r>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a:t>
            </a:r>
            <a:r>
              <a:rPr lang="pt-PT" sz="3200" b="1" dirty="0"/>
              <a:t>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71402" y="1410815"/>
            <a:ext cx="4572000" cy="4524315"/>
          </a:xfrm>
          <a:prstGeom prst="rect">
            <a:avLst/>
          </a:prstGeom>
        </p:spPr>
        <p:txBody>
          <a:bodyPr>
            <a:spAutoFit/>
          </a:bodyPr>
          <a:lstStyle/>
          <a:p>
            <a:pPr algn="just">
              <a:spcAft>
                <a:spcPts val="0"/>
              </a:spcAft>
              <a:buFont typeface="Wingdings" pitchFamily="2" charset="2"/>
              <a:buChar char="Ø"/>
            </a:pPr>
            <a:r>
              <a:rPr lang="pt-PT" b="1" dirty="0"/>
              <a:t>Rede judiciária europeia em matéria de cibercrime do Eurojust (RJEC)</a:t>
            </a:r>
            <a:r>
              <a:rPr lang="pt-PT" dirty="0"/>
              <a:t>:</a:t>
            </a:r>
          </a:p>
          <a:p>
            <a:pPr algn="just">
              <a:spcAft>
                <a:spcPts val="0"/>
              </a:spcAft>
              <a:buFont typeface="Wingdings" pitchFamily="2" charset="2"/>
              <a:buChar char="Ø"/>
            </a:pPr>
            <a:endParaRPr lang="en-GB" dirty="0"/>
          </a:p>
          <a:p>
            <a:pPr marL="342900" indent="-342900" algn="just" eaLnBrk="1" fontAlgn="auto" hangingPunct="1">
              <a:spcAft>
                <a:spcPts val="0"/>
              </a:spcAft>
              <a:buFont typeface="Wingdings" panose="05000000000000000000" pitchFamily="2" charset="2"/>
              <a:buChar char="ü"/>
              <a:defRPr/>
            </a:pPr>
            <a:r>
              <a:rPr lang="pt-PT" b="1" dirty="0"/>
              <a:t>facilita</a:t>
            </a:r>
            <a:r>
              <a:rPr lang="pt-PT" dirty="0"/>
              <a:t> </a:t>
            </a:r>
            <a:r>
              <a:rPr lang="pt-PT" b="1" dirty="0"/>
              <a:t>e reforça a cooperação entre as autoridades judiciárias</a:t>
            </a:r>
            <a:r>
              <a:rPr lang="pt-PT" dirty="0"/>
              <a:t> competentes, permitindo o intercâmbio de conhecimentos especializados, das melhores práticas e de outros conhecimentos pertinentes em matéria de investigação e repressão do cibercrime</a:t>
            </a:r>
          </a:p>
          <a:p>
            <a:pPr marL="342900" indent="-342900" algn="just" eaLnBrk="1" fontAlgn="auto" hangingPunct="1">
              <a:spcAft>
                <a:spcPts val="0"/>
              </a:spcAft>
              <a:buFont typeface="Wingdings" panose="05000000000000000000" pitchFamily="2" charset="2"/>
              <a:buChar char="ü"/>
              <a:defRPr/>
            </a:pPr>
            <a:r>
              <a:rPr lang="pt-PT" b="1" dirty="0"/>
              <a:t>promove o diálogo entre os diferentes intervenientes e partes interessadas</a:t>
            </a:r>
            <a:r>
              <a:rPr lang="pt-PT" dirty="0"/>
              <a:t> que desempenham um papel na garantia do Estado de direito no ciberespaço</a:t>
            </a:r>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Atualização sobre o que aprendemos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300704941"/>
              </p:ext>
            </p:extLst>
          </p:nvPr>
        </p:nvGraphicFramePr>
        <p:xfrm>
          <a:off x="177501" y="2117050"/>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3</a:t>
            </a:r>
          </a:p>
          <a:p>
            <a:pPr algn="ctr" eaLnBrk="1" hangingPunct="1"/>
            <a:br>
              <a:rPr lang="pt-PT" sz="3200" b="1" dirty="0">
                <a:ea typeface="ＭＳ Ｐゴシック" charset="0"/>
                <a:cs typeface="ＭＳ Ｐゴシック" charset="0"/>
              </a:rPr>
            </a:br>
            <a:r>
              <a:rPr lang="pt-PT" sz="3200" b="1" dirty="0"/>
              <a:t>Rede 24/7 de cooperação internacional ao abrigo da Convenção de Budapeste</a:t>
            </a:r>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pt-PT" sz="3200" b="1" dirty="0"/>
              <a:t>Rede 24/7 de cooperação internacional </a:t>
            </a:r>
          </a:p>
          <a:p>
            <a:pPr algn="r" eaLnBrk="1" hangingPunct="1"/>
            <a:r>
              <a:rPr lang="pt-PT" sz="3200" b="1" dirty="0"/>
              <a:t>ao abrigo da Convenção de Budapeste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401205"/>
          </a:xfrm>
          <a:prstGeom prst="rect">
            <a:avLst/>
          </a:prstGeom>
        </p:spPr>
        <p:txBody>
          <a:bodyPr>
            <a:spAutoFit/>
          </a:bodyPr>
          <a:lstStyle/>
          <a:p>
            <a:pPr marL="342900" indent="-342900">
              <a:spcAft>
                <a:spcPts val="0"/>
              </a:spcAft>
              <a:buFont typeface="Wingdings" pitchFamily="2" charset="2"/>
              <a:buChar char="Ø"/>
            </a:pPr>
            <a:r>
              <a:rPr lang="pt-PT" sz="2000" b="1" dirty="0"/>
              <a:t>Artigo 35.º da Convenção de Budapeste</a:t>
            </a:r>
            <a:r>
              <a:rPr lang="pt-PT" sz="2000" dirty="0"/>
              <a:t>:</a:t>
            </a:r>
          </a:p>
          <a:p>
            <a:pPr>
              <a:spcAft>
                <a:spcPts val="0"/>
              </a:spcAft>
              <a:buFont typeface="Wingdings" pitchFamily="2" charset="2"/>
              <a:buChar char="Ø"/>
            </a:pPr>
            <a:endParaRPr lang="en-GB" sz="2000" dirty="0"/>
          </a:p>
          <a:p>
            <a:pPr marL="342900" indent="-342900">
              <a:buFont typeface="Wingdings" pitchFamily="2" charset="2"/>
              <a:buChar char="ü"/>
            </a:pPr>
            <a:r>
              <a:rPr lang="pt-PT" sz="2000" b="1" dirty="0"/>
              <a:t>Obrigação de criar um ponto de contacto permanentemente disponível</a:t>
            </a:r>
            <a:r>
              <a:rPr lang="pt-PT" sz="2000" dirty="0"/>
              <a:t>, designado de ponto de contacto da </a:t>
            </a:r>
            <a:r>
              <a:rPr lang="pt-PT" sz="2000" i="1" dirty="0"/>
              <a:t>rede 24/7</a:t>
            </a:r>
            <a:r>
              <a:rPr lang="pt-PT" sz="2000" dirty="0"/>
              <a:t> </a:t>
            </a:r>
          </a:p>
          <a:p>
            <a:pPr marL="342900" indent="-342900">
              <a:buFont typeface="Wingdings" pitchFamily="2" charset="2"/>
              <a:buChar char="ü"/>
            </a:pPr>
            <a:r>
              <a:rPr lang="pt-PT" sz="2000" b="1" dirty="0"/>
              <a:t>Objetivos gerais destes pontos de contacto:</a:t>
            </a:r>
          </a:p>
          <a:p>
            <a:pPr marL="342900" indent="-342900">
              <a:buFont typeface="Arial" panose="020B0604020202020204" pitchFamily="34" charset="0"/>
              <a:buChar char="•"/>
            </a:pPr>
            <a:r>
              <a:rPr lang="pt-PT" sz="2000" dirty="0"/>
              <a:t>facilitar a cooperação internacional</a:t>
            </a:r>
          </a:p>
          <a:p>
            <a:pPr marL="342900" indent="-342900">
              <a:buFont typeface="Arial" panose="020B0604020202020204" pitchFamily="34" charset="0"/>
              <a:buChar char="•"/>
            </a:pPr>
            <a:r>
              <a:rPr lang="pt-PT" sz="2000" dirty="0"/>
              <a:t>prestar aconselhamento técnico a outros pontos de contacto</a:t>
            </a:r>
          </a:p>
          <a:p>
            <a:pPr marL="342900" indent="-342900">
              <a:buFont typeface="Arial" panose="020B0604020202020204" pitchFamily="34" charset="0"/>
              <a:buChar char="•"/>
            </a:pPr>
            <a:r>
              <a:rPr lang="pt-PT" sz="2000" dirty="0"/>
              <a:t>ativar o mecanismo adequado para acelerar a preservação de dados</a:t>
            </a:r>
          </a:p>
        </p:txBody>
      </p:sp>
      <p:sp>
        <p:nvSpPr>
          <p:cNvPr id="5" name="Rectangle 4">
            <a:extLst>
              <a:ext uri="{FF2B5EF4-FFF2-40B4-BE49-F238E27FC236}">
                <a16:creationId xmlns:a16="http://schemas.microsoft.com/office/drawing/2014/main"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pt-PT" sz="2200" dirty="0"/>
              <a:t>recolher com urgência elementos de prova</a:t>
            </a:r>
          </a:p>
          <a:p>
            <a:pPr marL="342900" lvl="1" indent="-342900">
              <a:buFont typeface="Arial" panose="020B0604020202020204" pitchFamily="34" charset="0"/>
              <a:buChar char="•"/>
            </a:pPr>
            <a:r>
              <a:rPr lang="pt-PT" sz="2200" dirty="0"/>
              <a:t>identificar e descobrir suspeitos</a:t>
            </a:r>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pt-PT" sz="3200" b="1" dirty="0"/>
              <a:t>Convenção de Budapeste </a:t>
            </a:r>
          </a:p>
          <a:p>
            <a:pPr algn="r" eaLnBrk="1" hangingPunct="1"/>
            <a:r>
              <a:rPr lang="pt-PT" sz="3200" b="1" dirty="0"/>
              <a:t>Rede 24/7 de 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86090"/>
          </a:xfrm>
          <a:prstGeom prst="rect">
            <a:avLst/>
          </a:prstGeom>
        </p:spPr>
        <p:txBody>
          <a:bodyPr>
            <a:spAutoFit/>
          </a:bodyPr>
          <a:lstStyle/>
          <a:p>
            <a:pPr marL="342900" indent="-342900">
              <a:spcAft>
                <a:spcPts val="0"/>
              </a:spcAft>
              <a:buFont typeface="Wingdings" pitchFamily="2" charset="2"/>
              <a:buChar char="Ø"/>
            </a:pPr>
            <a:r>
              <a:rPr lang="pt-PT" sz="2200" b="1" dirty="0"/>
              <a:t>Pontos de contacto 24/7</a:t>
            </a:r>
            <a:r>
              <a:rPr lang="pt-PT" sz="2200" dirty="0"/>
              <a:t>:</a:t>
            </a:r>
          </a:p>
          <a:p>
            <a:pPr>
              <a:spcAft>
                <a:spcPts val="0"/>
              </a:spcAft>
              <a:buFont typeface="Wingdings" pitchFamily="2" charset="2"/>
              <a:buChar char="Ø"/>
            </a:pPr>
            <a:endParaRPr lang="en-GB" sz="2200" dirty="0"/>
          </a:p>
          <a:p>
            <a:pPr marL="269875" indent="-269875">
              <a:buFont typeface="Arial" charset="0"/>
              <a:buChar char="•"/>
              <a:defRPr/>
            </a:pPr>
            <a:r>
              <a:rPr lang="pt-PT" sz="2000" b="1" dirty="0">
                <a:effectLst>
                  <a:outerShdw blurRad="38100" dist="38100" dir="2700000" algn="tl">
                    <a:srgbClr val="DDDDDD"/>
                  </a:outerShdw>
                </a:effectLst>
                <a:ea typeface="ＭＳ Ｐゴシック" charset="0"/>
                <a:cs typeface="ＭＳ Ｐゴシック" charset="0"/>
              </a:rPr>
              <a:t>Rede operacional</a:t>
            </a:r>
            <a:r>
              <a:rPr lang="pt-PT" sz="2000" dirty="0">
                <a:ea typeface="ＭＳ Ｐゴシック" charset="0"/>
                <a:cs typeface="ＭＳ Ｐゴシック" charset="0"/>
              </a:rPr>
              <a:t> de peritos em criminalidade de alta tecnologia </a:t>
            </a:r>
          </a:p>
          <a:p>
            <a:pPr marL="269875" indent="-269875">
              <a:buFont typeface="Arial" charset="0"/>
              <a:buChar char="•"/>
              <a:defRPr/>
            </a:pPr>
            <a:r>
              <a:rPr lang="pt-PT" sz="2000" dirty="0">
                <a:ea typeface="ＭＳ Ｐゴシック" charset="0"/>
                <a:cs typeface="ＭＳ Ｐゴシック" charset="0"/>
              </a:rPr>
              <a:t>Prestar </a:t>
            </a:r>
            <a:r>
              <a:rPr lang="pt-PT" sz="2000" b="1" dirty="0">
                <a:effectLst>
                  <a:outerShdw blurRad="38100" dist="38100" dir="2700000" algn="tl">
                    <a:srgbClr val="DDDDDD"/>
                  </a:outerShdw>
                </a:effectLst>
                <a:ea typeface="ＭＳ Ｐゴシック" charset="0"/>
                <a:cs typeface="ＭＳ Ｐゴシック" charset="0"/>
              </a:rPr>
              <a:t>ajuda e cooperação muito rapidamente</a:t>
            </a:r>
            <a:r>
              <a:rPr lang="pt-PT" sz="2000" dirty="0">
                <a:ea typeface="ＭＳ Ｐゴシック" charset="0"/>
                <a:cs typeface="ＭＳ Ｐゴシック" charset="0"/>
              </a:rPr>
              <a:t>, mesmo que um pedido formal de cooperação deva seguir esta forma informal</a:t>
            </a:r>
          </a:p>
          <a:p>
            <a:pPr marL="269875" indent="-269875">
              <a:buFont typeface="Arial" charset="0"/>
              <a:buChar char="•"/>
              <a:defRPr/>
            </a:pPr>
            <a:r>
              <a:rPr lang="pt-PT" sz="2000" dirty="0">
                <a:ea typeface="ＭＳ Ｐゴシック" charset="0"/>
                <a:cs typeface="ＭＳ Ｐゴシック" charset="0"/>
              </a:rPr>
              <a:t>Um único ponto de contacto por país, </a:t>
            </a:r>
            <a:r>
              <a:rPr lang="pt-PT" sz="2000" b="1" dirty="0">
                <a:effectLst>
                  <a:outerShdw blurRad="38100" dist="38100" dir="2700000" algn="tl">
                    <a:srgbClr val="DDDDDD"/>
                  </a:outerShdw>
                </a:effectLst>
                <a:ea typeface="ＭＳ Ｐゴシック" charset="0"/>
                <a:cs typeface="ＭＳ Ｐゴシック" charset="0"/>
              </a:rPr>
              <a:t>disponível 24 horas por dia, 7 dias por semana</a:t>
            </a:r>
          </a:p>
          <a:p>
            <a:pPr marL="269875" indent="-269875">
              <a:buFont typeface="Arial" charset="0"/>
              <a:buChar char="•"/>
              <a:defRPr/>
            </a:pPr>
            <a:r>
              <a:rPr lang="pt-PT" sz="2000" b="1" dirty="0">
                <a:effectLst>
                  <a:outerShdw blurRad="38100" dist="38100" dir="2700000" algn="tl">
                    <a:srgbClr val="DDDDDD"/>
                  </a:outerShdw>
                </a:effectLst>
                <a:ea typeface="ＭＳ Ｐゴシック" charset="0"/>
                <a:cs typeface="ＭＳ Ｐゴシック" charset="0"/>
              </a:rPr>
              <a:t>Comunicações diretas entre os pontos</a:t>
            </a:r>
          </a:p>
          <a:p>
            <a:pPr marL="269875" indent="-269875">
              <a:buFont typeface="Arial" charset="0"/>
              <a:buChar char="•"/>
              <a:defRPr/>
            </a:pPr>
            <a:r>
              <a:rPr lang="pt-PT" sz="2000" dirty="0">
                <a:ea typeface="ＭＳ Ｐゴシック" charset="0"/>
                <a:cs typeface="ＭＳ Ｐゴシック" charset="0"/>
              </a:rPr>
              <a:t>Planeados sobretudo para proporcionar a possibilidade de preservar imediatamente os dados de tráfego e outros dados armazenados em todo o mundo</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pt-PT" sz="3200" b="1" dirty="0"/>
              <a:t>Convenção de Budapeste </a:t>
            </a:r>
          </a:p>
          <a:p>
            <a:pPr algn="r" eaLnBrk="1" hangingPunct="1"/>
            <a:r>
              <a:rPr lang="pt-PT" sz="3200" b="1" dirty="0"/>
              <a:t>Rede 24/7 de 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26905"/>
            <a:ext cx="4572000" cy="4832092"/>
          </a:xfrm>
          <a:prstGeom prst="rect">
            <a:avLst/>
          </a:prstGeom>
        </p:spPr>
        <p:txBody>
          <a:bodyPr>
            <a:spAutoFit/>
          </a:bodyPr>
          <a:lstStyle/>
          <a:p>
            <a:pPr marL="342900" indent="-342900">
              <a:spcAft>
                <a:spcPts val="0"/>
              </a:spcAft>
              <a:buFont typeface="Wingdings" pitchFamily="2" charset="2"/>
              <a:buChar char="Ø"/>
            </a:pPr>
            <a:r>
              <a:rPr lang="pt-PT" sz="2200" b="1" dirty="0"/>
              <a:t>Pontos de contacto 24/7</a:t>
            </a:r>
            <a:r>
              <a:rPr lang="pt-PT"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pt-PT" sz="2200" b="1" dirty="0"/>
              <a:t>A maioria dos pontos de contacto são</a:t>
            </a:r>
            <a:r>
              <a:rPr lang="pt-PT" sz="2200" dirty="0"/>
              <a:t> pontos de contacto </a:t>
            </a:r>
            <a:r>
              <a:rPr lang="pt-PT" sz="2200" b="1" dirty="0"/>
              <a:t>policiais</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pt-PT" sz="2200" b="1" dirty="0"/>
              <a:t>Alguns são</a:t>
            </a:r>
            <a:r>
              <a:rPr lang="pt-PT" sz="2200" dirty="0"/>
              <a:t> pontos de contacto dos serviços do </a:t>
            </a:r>
            <a:r>
              <a:rPr lang="pt-PT" sz="2200" b="1" dirty="0"/>
              <a:t>Ministério Público</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pt-PT" sz="2200" b="1" dirty="0"/>
              <a:t>A Convenção de Budapeste forneceu uma base jurídica</a:t>
            </a:r>
            <a:r>
              <a:rPr lang="pt-PT" sz="2200" dirty="0"/>
              <a:t> à rede 24/7 de pontos de contacto, que são reconhecidos como um dos instrumentos mais úteis em matéria de cooperação internacional.</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pt-PT" sz="3200" b="1" dirty="0"/>
              <a:t>Convenção de Budapeste </a:t>
            </a:r>
          </a:p>
          <a:p>
            <a:pPr algn="r" eaLnBrk="1" hangingPunct="1"/>
            <a:r>
              <a:rPr lang="pt-PT" sz="3200" b="1" dirty="0"/>
              <a:t>Rede 24/7 de 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t>Organizações e redes internacionais especializadas na cooperação em matéria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4</a:t>
            </a:r>
          </a:p>
          <a:p>
            <a:endParaRPr lang="en-GB" sz="3200" b="1" dirty="0">
              <a:ea typeface="ＭＳ Ｐゴシック" charset="0"/>
            </a:endParaRPr>
          </a:p>
          <a:p>
            <a:pPr algn="ctr"/>
            <a:r>
              <a:rPr lang="pt-PT" sz="3200" b="1" dirty="0"/>
              <a:t>Exemplo de Estados da Parceria Oriental: melhorar os aspetos práticos da cooperação internacional</a:t>
            </a:r>
          </a:p>
        </p:txBody>
      </p:sp>
    </p:spTree>
    <p:extLst>
      <p:ext uri="{BB962C8B-B14F-4D97-AF65-F5344CB8AC3E}">
        <p14:creationId xmlns:p14="http://schemas.microsoft.com/office/powerpoint/2010/main"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894204"/>
            <a:ext cx="4450638" cy="5716950"/>
          </a:xfrm>
          <a:prstGeom prst="rect">
            <a:avLst/>
          </a:prstGeom>
        </p:spPr>
        <p:txBody>
          <a:bodyPr wrap="square">
            <a:spAutoFit/>
          </a:bodyPr>
          <a:lstStyle/>
          <a:p>
            <a:pPr marL="342900" lvl="2" indent="-342900" algn="just">
              <a:buFont typeface="Wingdings" pitchFamily="2" charset="2"/>
              <a:buChar char="ü"/>
            </a:pPr>
            <a:r>
              <a:rPr lang="pt-PT" sz="2150" i="1" dirty="0"/>
              <a:t>Compreender as diferenças entre a assistência jurídica mútua formal e informal em matéria penal</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pt-PT" sz="2150" i="1" dirty="0"/>
              <a:t>Obter informação e conhecimentos adicionais sobre as organizações e redes internacionais para a organização, a criação e as competências em matéria de cibercrime</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pt-PT" sz="2150" i="1" dirty="0"/>
              <a:t>Analisar e compreender, além disso, a aplicação do artigo 35.º da Convenção do Conselho da Europa sobre o Cibercrime</a:t>
            </a:r>
          </a:p>
        </p:txBody>
      </p:sp>
      <p:sp>
        <p:nvSpPr>
          <p:cNvPr id="16" name="TextBox 15">
            <a:extLst>
              <a:ext uri="{FF2B5EF4-FFF2-40B4-BE49-F238E27FC236}">
                <a16:creationId xmlns:a16="http://schemas.microsoft.com/office/drawing/2014/main" id="{BC236941-1F46-4363-B666-BED0F7B0949A}"/>
              </a:ext>
            </a:extLst>
          </p:cNvPr>
          <p:cNvSpPr txBox="1"/>
          <p:nvPr/>
        </p:nvSpPr>
        <p:spPr>
          <a:xfrm>
            <a:off x="4604841" y="932177"/>
            <a:ext cx="4172607" cy="1746632"/>
          </a:xfrm>
          <a:prstGeom prst="rect">
            <a:avLst/>
          </a:prstGeom>
          <a:noFill/>
        </p:spPr>
        <p:txBody>
          <a:bodyPr wrap="square">
            <a:spAutoFit/>
          </a:bodyPr>
          <a:lstStyle/>
          <a:p>
            <a:pPr marL="342900" lvl="2" indent="-342900" algn="just">
              <a:buFont typeface="Wingdings" pitchFamily="2" charset="2"/>
              <a:buChar char="ü"/>
            </a:pPr>
            <a:r>
              <a:rPr lang="pt-PT" sz="2150" i="1" dirty="0"/>
              <a:t>Sensibilizar para algumas das soluções nacionais locais para a repressão do cibercrime e a assistência jurídica mútua neste domínio</a:t>
            </a:r>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dirty="0"/>
              <a:t>Parceria Oriental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pt-PT" sz="2200" dirty="0"/>
              <a:t>A Parceria Oriental é uma iniciativa conjunta na qual participam a UE, os seus Estados-Membros e seis parceiros da Europa Oriental: Arménia, Azerbaijão, Bielorrússia, Geórgia, República da Moldávia e Ucrânia.</a:t>
            </a:r>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pt-PT" sz="2200" dirty="0"/>
              <a:t>A luta contra o cibercrime e, em especial, a melhoria da cooperação internacional são uma das principais prioridades para o desenvolvimento da região.</a:t>
            </a:r>
          </a:p>
        </p:txBody>
      </p:sp>
    </p:spTree>
    <p:extLst>
      <p:ext uri="{BB962C8B-B14F-4D97-AF65-F5344CB8AC3E}">
        <p14:creationId xmlns:p14="http://schemas.microsoft.com/office/powerpoint/2010/main"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dirty="0"/>
              <a:t>Parceria Oriental:</a:t>
            </a:r>
          </a:p>
          <a:p>
            <a:pPr algn="r"/>
            <a:r>
              <a:rPr lang="pt-PT" sz="3200" dirty="0"/>
              <a:t>esforços de reforço das capacidades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1275218"/>
            <a:ext cx="4572000" cy="4708981"/>
          </a:xfrm>
          <a:prstGeom prst="rect">
            <a:avLst/>
          </a:prstGeom>
        </p:spPr>
        <p:txBody>
          <a:bodyPr>
            <a:spAutoFit/>
          </a:bodyPr>
          <a:lstStyle/>
          <a:p>
            <a:pPr marL="342900" indent="-342900">
              <a:spcAft>
                <a:spcPts val="0"/>
              </a:spcAft>
              <a:buFont typeface="Wingdings" pitchFamily="2" charset="2"/>
              <a:buChar char="Ø"/>
            </a:pPr>
            <a:r>
              <a:rPr lang="pt-PT" sz="2000" dirty="0"/>
              <a:t>Série de reuniões regionais no âmbito dos projetos conjuntos UE/Cybercirme@EaP do Conselho da Europa em 2015-2018</a:t>
            </a:r>
          </a:p>
          <a:p>
            <a:pPr marL="342900" indent="-342900">
              <a:spcAft>
                <a:spcPts val="0"/>
              </a:spcAft>
              <a:buFont typeface="Wingdings" pitchFamily="2" charset="2"/>
              <a:buChar char="Ø"/>
            </a:pPr>
            <a:endParaRPr lang="en-GB" sz="2000" dirty="0"/>
          </a:p>
          <a:p>
            <a:pPr marL="342900" indent="-342900">
              <a:spcAft>
                <a:spcPts val="0"/>
              </a:spcAft>
              <a:buFont typeface="Wingdings" pitchFamily="2" charset="2"/>
              <a:buChar char="Ø"/>
            </a:pPr>
            <a:r>
              <a:rPr lang="pt-PT" sz="2000" dirty="0"/>
              <a:t>Elaboração de várias recomendações e orientações (incluindo modelos de cooperação)</a:t>
            </a:r>
          </a:p>
          <a:p>
            <a:pPr marL="342900" indent="-342900">
              <a:spcAft>
                <a:spcPts val="0"/>
              </a:spcAft>
              <a:buFont typeface="Wingdings" pitchFamily="2" charset="2"/>
              <a:buChar char="Ø"/>
            </a:pPr>
            <a:endParaRPr lang="en-GB" sz="2000" dirty="0"/>
          </a:p>
          <a:p>
            <a:pPr marL="342900" indent="-342900">
              <a:spcAft>
                <a:spcPts val="0"/>
              </a:spcAft>
              <a:buFont typeface="Wingdings" pitchFamily="2" charset="2"/>
              <a:buChar char="Ø"/>
            </a:pPr>
            <a:r>
              <a:rPr lang="pt-PT" sz="2000" dirty="0"/>
              <a:t>Resumo dos progressos apresentado nos relatórios regionais sobre cooperação internacional no âmbito da Parceria Oriental – último relatório de maio de 2018</a:t>
            </a:r>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dirty="0"/>
              <a:t>Relatório de 2018:</a:t>
            </a:r>
          </a:p>
          <a:p>
            <a:pPr algn="r"/>
            <a:r>
              <a:rPr lang="pt-PT" sz="2800" dirty="0"/>
              <a:t>quatro pilares principais para melhorar a cooperação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pt-PT" sz="2800" dirty="0">
                <a:latin typeface="Verdana" panose="020B0604030504040204" pitchFamily="34" charset="0"/>
                <a:ea typeface="Verdana" panose="020B0604030504040204" pitchFamily="34" charset="0"/>
              </a:rPr>
              <a:t>Relatório de 2018:</a:t>
            </a:r>
          </a:p>
          <a:p>
            <a:pPr algn="r"/>
            <a:r>
              <a:rPr lang="pt-PT" sz="2800" dirty="0">
                <a:latin typeface="Verdana" panose="020B0604030504040204" pitchFamily="34" charset="0"/>
                <a:ea typeface="Verdana" panose="020B0604030504040204" pitchFamily="34" charset="0"/>
              </a:rPr>
              <a:t>requisitos legais</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pt-PT" sz="1200" b="1" dirty="0">
                <a:solidFill>
                  <a:srgbClr val="FFFFFF"/>
                </a:solidFill>
                <a:latin typeface="Verdana" charset="0"/>
                <a:cs typeface="Verdana" charset="0"/>
              </a:rPr>
              <a:t>www.coe.int/cybercrime						                      </a:t>
            </a:r>
          </a:p>
        </p:txBody>
      </p:sp>
      <p:sp>
        <p:nvSpPr>
          <p:cNvPr id="2" name="Rectangle 1"/>
          <p:cNvSpPr/>
          <p:nvPr/>
        </p:nvSpPr>
        <p:spPr>
          <a:xfrm>
            <a:off x="25722" y="1133976"/>
            <a:ext cx="4604795" cy="5309146"/>
          </a:xfrm>
          <a:prstGeom prst="rect">
            <a:avLst/>
          </a:prstGeom>
        </p:spPr>
        <p:txBody>
          <a:bodyPr wrap="square">
            <a:spAutoFit/>
          </a:bodyPr>
          <a:lstStyle/>
          <a:p>
            <a:r>
              <a:rPr lang="pt-PT" sz="1600" b="1" dirty="0">
                <a:latin typeface="Verdana" panose="020B0604030504040204" pitchFamily="34" charset="0"/>
                <a:ea typeface="Verdana" panose="020B0604030504040204" pitchFamily="34" charset="0"/>
                <a:cs typeface="Verdana" panose="020B0604030504040204" pitchFamily="34" charset="0"/>
              </a:rPr>
              <a:t>Avaliação jurídica exaustiva:</a:t>
            </a:r>
          </a:p>
          <a:p>
            <a:endParaRPr lang="en-GB" sz="9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pt-PT" sz="1600" dirty="0"/>
              <a:t>Introdução de conceitos e definições uniformes (infrações subjacentes, provas sob a forma eletrónica);</a:t>
            </a:r>
          </a:p>
          <a:p>
            <a:pPr marL="342900" indent="-342900">
              <a:spcBef>
                <a:spcPts val="600"/>
              </a:spcBef>
              <a:spcAft>
                <a:spcPts val="0"/>
              </a:spcAft>
              <a:buFont typeface="Wingdings" pitchFamily="2" charset="2"/>
              <a:buChar char="Ø"/>
            </a:pPr>
            <a:r>
              <a:rPr lang="pt-PT" sz="1600" dirty="0"/>
              <a:t>Poderes processuais ao abrigo da Convenção (disposições em matéria de preservação e injunções);</a:t>
            </a:r>
          </a:p>
          <a:p>
            <a:pPr marL="342900" indent="-342900">
              <a:spcBef>
                <a:spcPts val="600"/>
              </a:spcBef>
              <a:spcAft>
                <a:spcPts val="0"/>
              </a:spcAft>
              <a:buFont typeface="Wingdings" pitchFamily="2" charset="2"/>
              <a:buChar char="Ø"/>
            </a:pPr>
            <a:r>
              <a:rPr lang="pt-PT" sz="1600" dirty="0"/>
              <a:t>Regulamentos relativos à autoridade, funções e funcionamento dos pontos de contacto 24/7;</a:t>
            </a:r>
          </a:p>
          <a:p>
            <a:pPr marL="342900" indent="-342900">
              <a:spcBef>
                <a:spcPts val="600"/>
              </a:spcBef>
              <a:spcAft>
                <a:spcPts val="0"/>
              </a:spcAft>
              <a:buFont typeface="Wingdings" pitchFamily="2" charset="2"/>
              <a:buChar char="Ø"/>
            </a:pPr>
            <a:r>
              <a:rPr lang="pt-PT" sz="1600" dirty="0"/>
              <a:t>Possibilidades ao abrigo do artigo 18.º, n.º 1, alínea b) da Convenção sobre o Cibercrime;</a:t>
            </a:r>
          </a:p>
          <a:p>
            <a:pPr marL="342900" indent="-342900">
              <a:spcBef>
                <a:spcPts val="600"/>
              </a:spcBef>
              <a:spcAft>
                <a:spcPts val="0"/>
              </a:spcAft>
              <a:buFont typeface="Wingdings" pitchFamily="2" charset="2"/>
              <a:buChar char="Ø"/>
            </a:pPr>
            <a:r>
              <a:rPr lang="pt-PT" sz="1600" dirty="0"/>
              <a:t>Eliminação dos obstáculos ao tratamento expedito dos pedidos de AJM (por exemplo, requisitos reduzidos relativos aos originais dos documentos); </a:t>
            </a:r>
          </a:p>
          <a:p>
            <a:pPr marL="342900" indent="-342900">
              <a:spcBef>
                <a:spcPts val="600"/>
              </a:spcBef>
              <a:spcAft>
                <a:spcPts val="0"/>
              </a:spcAft>
              <a:buFont typeface="Wingdings" pitchFamily="2" charset="2"/>
              <a:buChar char="Ø"/>
            </a:pPr>
            <a:r>
              <a:rPr lang="pt-PT" sz="1600" dirty="0"/>
              <a:t>Disponibilização ao público de guias ou manuais sobre melhores práticas.</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pt-PT"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pt-PT" sz="2800" dirty="0">
                <a:solidFill>
                  <a:schemeClr val="bg1"/>
                </a:solidFill>
                <a:latin typeface="Verdana" charset="0"/>
                <a:cs typeface="Verdana" charset="0"/>
              </a:rPr>
              <a:t>Relatório de 2018:</a:t>
            </a:r>
          </a:p>
          <a:p>
            <a:pPr algn="r"/>
            <a:r>
              <a:rPr lang="pt-PT" sz="2800" dirty="0">
                <a:solidFill>
                  <a:schemeClr val="bg1"/>
                </a:solidFill>
                <a:latin typeface="Verdana" charset="0"/>
                <a:cs typeface="Verdana" charset="0"/>
              </a:rPr>
              <a:t>comunicações eficientes</a:t>
            </a:r>
          </a:p>
        </p:txBody>
      </p:sp>
      <p:sp>
        <p:nvSpPr>
          <p:cNvPr id="2" name="Rectangle 1"/>
          <p:cNvSpPr/>
          <p:nvPr/>
        </p:nvSpPr>
        <p:spPr>
          <a:xfrm>
            <a:off x="117674" y="1137914"/>
            <a:ext cx="4651095" cy="5078313"/>
          </a:xfrm>
          <a:prstGeom prst="rect">
            <a:avLst/>
          </a:prstGeom>
        </p:spPr>
        <p:txBody>
          <a:bodyPr wrap="square">
            <a:spAutoFit/>
          </a:bodyPr>
          <a:lstStyle/>
          <a:p>
            <a:r>
              <a:rPr lang="pt-PT" sz="1600" b="1" dirty="0">
                <a:latin typeface="Verdana" panose="020B0604030504040204" pitchFamily="34" charset="0"/>
                <a:ea typeface="Verdana" panose="020B0604030504040204" pitchFamily="34" charset="0"/>
                <a:cs typeface="Verdana" panose="020B0604030504040204" pitchFamily="34" charset="0"/>
              </a:rPr>
              <a:t>Melhorar os aspetos relacionados com a comunicação:</a:t>
            </a:r>
          </a:p>
          <a:p>
            <a:pPr marL="285750" indent="-285750">
              <a:buFontTx/>
              <a:buChar char="-"/>
            </a:pPr>
            <a:endParaRPr lang="en-GB" sz="1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pt-PT" sz="1600" dirty="0"/>
              <a:t>Utilização de modelos e formulários multilingues normalizados para as comunicações 24/7 e a assistência jurídica mútua;</a:t>
            </a:r>
          </a:p>
          <a:p>
            <a:pPr marL="342900" indent="-342900">
              <a:spcBef>
                <a:spcPts val="600"/>
              </a:spcBef>
              <a:spcAft>
                <a:spcPts val="0"/>
              </a:spcAft>
              <a:buFont typeface="Wingdings" pitchFamily="2" charset="2"/>
              <a:buChar char="Ø"/>
            </a:pPr>
            <a:r>
              <a:rPr lang="pt-PT" sz="1600" dirty="0"/>
              <a:t>Utilização dos recursos da Octopus Community relativos a cooperação internacional (dados verificados); </a:t>
            </a:r>
          </a:p>
          <a:p>
            <a:pPr marL="342900" indent="-342900">
              <a:spcBef>
                <a:spcPts val="600"/>
              </a:spcBef>
              <a:spcAft>
                <a:spcPts val="0"/>
              </a:spcAft>
              <a:buFont typeface="Wingdings" pitchFamily="2" charset="2"/>
              <a:buChar char="Ø"/>
            </a:pPr>
            <a:r>
              <a:rPr lang="pt-PT" sz="1600" dirty="0"/>
              <a:t>Coordenação entre o ponto de contacto 24/7 e a autoridade de AJM através da partilha de informação e da garantia de acompanhamento dos processos recebidos/enviados;</a:t>
            </a:r>
          </a:p>
          <a:p>
            <a:pPr marL="342900" indent="-342900">
              <a:spcBef>
                <a:spcPts val="600"/>
              </a:spcBef>
              <a:spcAft>
                <a:spcPts val="0"/>
              </a:spcAft>
              <a:buFont typeface="Wingdings" pitchFamily="2" charset="2"/>
              <a:buChar char="Ø"/>
            </a:pPr>
            <a:r>
              <a:rPr lang="pt-PT" sz="1600" dirty="0"/>
              <a:t>Formação especializada de investigadores, procuradores, oficiais judiciais, agentes de cooperação internacional e representantes dos pontos de contacto nacionais.</a:t>
            </a:r>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pt-PT"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pt-PT" sz="2800" dirty="0">
                <a:solidFill>
                  <a:schemeClr val="bg1"/>
                </a:solidFill>
                <a:latin typeface="Verdana" charset="0"/>
                <a:cs typeface="Verdana" charset="0"/>
              </a:rPr>
              <a:t>Relatório de 2018:</a:t>
            </a:r>
          </a:p>
          <a:p>
            <a:pPr algn="r"/>
            <a:r>
              <a:rPr lang="pt-PT" sz="2800" dirty="0">
                <a:solidFill>
                  <a:schemeClr val="bg1"/>
                </a:solidFill>
                <a:latin typeface="Verdana" charset="0"/>
                <a:cs typeface="Verdana" charset="0"/>
              </a:rPr>
              <a:t>gestão de processos</a:t>
            </a:r>
          </a:p>
        </p:txBody>
      </p:sp>
      <p:sp>
        <p:nvSpPr>
          <p:cNvPr id="2" name="Rectangle 1"/>
          <p:cNvSpPr/>
          <p:nvPr/>
        </p:nvSpPr>
        <p:spPr>
          <a:xfrm>
            <a:off x="7938" y="1120200"/>
            <a:ext cx="4668234" cy="5740033"/>
          </a:xfrm>
          <a:prstGeom prst="rect">
            <a:avLst/>
          </a:prstGeom>
        </p:spPr>
        <p:txBody>
          <a:bodyPr wrap="square">
            <a:spAutoFit/>
          </a:bodyPr>
          <a:lstStyle/>
          <a:p>
            <a:r>
              <a:rPr lang="pt-PT" sz="1600" b="1" dirty="0">
                <a:latin typeface="Verdana" panose="020B0604030504040204" pitchFamily="34" charset="0"/>
                <a:ea typeface="Verdana" panose="020B0604030504040204" pitchFamily="34" charset="0"/>
                <a:cs typeface="Verdana" panose="020B0604030504040204" pitchFamily="34" charset="0"/>
              </a:rPr>
              <a:t>Melhorar a gestão de processos:</a:t>
            </a:r>
          </a:p>
          <a:p>
            <a:endParaRPr lang="en-GB" sz="14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pt-PT" sz="1600" dirty="0"/>
              <a:t>Orientações sobre os pontos de contacto 24/7 com base nas melhores práticas e na experiência;</a:t>
            </a:r>
          </a:p>
          <a:p>
            <a:pPr marL="342900" indent="-342900">
              <a:spcBef>
                <a:spcPts val="600"/>
              </a:spcBef>
              <a:spcAft>
                <a:spcPts val="0"/>
              </a:spcAft>
              <a:buFont typeface="Wingdings" pitchFamily="2" charset="2"/>
              <a:buChar char="Ø"/>
            </a:pPr>
            <a:r>
              <a:rPr lang="pt-PT" sz="1600" dirty="0"/>
              <a:t>Cooperação formal entre as agências de aplicação da lei e os fornecedores de serviços de Internet;</a:t>
            </a:r>
          </a:p>
          <a:p>
            <a:pPr marL="342900" indent="-342900">
              <a:spcBef>
                <a:spcPts val="600"/>
              </a:spcBef>
              <a:spcAft>
                <a:spcPts val="0"/>
              </a:spcAft>
              <a:buFont typeface="Wingdings" pitchFamily="2" charset="2"/>
              <a:buChar char="Ø"/>
            </a:pPr>
            <a:r>
              <a:rPr lang="pt-PT" sz="1600" dirty="0"/>
              <a:t>Utilização eficiente dos recursos humanos e das comunicações para a cooperação internacional, por exemplo, comunicações entre autoridades policiais relativas a provas admissíveis e acesso direto a fornecedores de serviços/setor bancário estrangeiros;</a:t>
            </a:r>
          </a:p>
          <a:p>
            <a:pPr marL="342900" indent="-342900">
              <a:spcBef>
                <a:spcPts val="600"/>
              </a:spcBef>
              <a:spcAft>
                <a:spcPts val="0"/>
              </a:spcAft>
              <a:buFont typeface="Wingdings" pitchFamily="2" charset="2"/>
              <a:buChar char="Ø"/>
            </a:pPr>
            <a:r>
              <a:rPr lang="pt-PT" sz="1600" dirty="0"/>
              <a:t>Tratamento formal de urgência/prioridade para os pedidos de assistência mútua recebidos com base em critérios acordados;</a:t>
            </a:r>
          </a:p>
          <a:p>
            <a:pPr marL="342900" indent="-342900">
              <a:spcBef>
                <a:spcPts val="600"/>
              </a:spcBef>
              <a:spcAft>
                <a:spcPts val="0"/>
              </a:spcAft>
              <a:buFont typeface="Wingdings" pitchFamily="2" charset="2"/>
              <a:buChar char="Ø"/>
            </a:pPr>
            <a:r>
              <a:rPr lang="pt-PT" sz="1600" dirty="0"/>
              <a:t>Melhor integração dos principais dados sobre pedidos de assistência jurídica mútua nos sistemas de gestão de processos penais disponíveis.</a:t>
            </a:r>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397" y="2633293"/>
            <a:ext cx="4308653" cy="283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pt-PT"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pt-PT" sz="2800" dirty="0">
                <a:solidFill>
                  <a:schemeClr val="bg1"/>
                </a:solidFill>
                <a:latin typeface="Verdana" charset="0"/>
                <a:cs typeface="Verdana" charset="0"/>
              </a:rPr>
              <a:t>Relatório de 2018:</a:t>
            </a:r>
          </a:p>
          <a:p>
            <a:pPr algn="r"/>
            <a:r>
              <a:rPr lang="pt-PT" sz="2800" dirty="0">
                <a:solidFill>
                  <a:schemeClr val="bg1"/>
                </a:solidFill>
                <a:latin typeface="Verdana" charset="0"/>
                <a:cs typeface="Verdana" charset="0"/>
              </a:rPr>
              <a:t>qualidade dos requisitos</a:t>
            </a:r>
          </a:p>
        </p:txBody>
      </p:sp>
      <p:sp>
        <p:nvSpPr>
          <p:cNvPr id="2" name="Rectangle 1"/>
          <p:cNvSpPr/>
          <p:nvPr/>
        </p:nvSpPr>
        <p:spPr>
          <a:xfrm>
            <a:off x="152400" y="1149489"/>
            <a:ext cx="4419600" cy="5109091"/>
          </a:xfrm>
          <a:prstGeom prst="rect">
            <a:avLst/>
          </a:prstGeom>
        </p:spPr>
        <p:txBody>
          <a:bodyPr wrap="square">
            <a:spAutoFit/>
          </a:bodyPr>
          <a:lstStyle/>
          <a:p>
            <a:r>
              <a:rPr lang="pt-PT" b="1" dirty="0">
                <a:latin typeface="Verdana" panose="020B0604030504040204" pitchFamily="34" charset="0"/>
                <a:ea typeface="Verdana" panose="020B0604030504040204" pitchFamily="34" charset="0"/>
                <a:cs typeface="Verdana" panose="020B0604030504040204" pitchFamily="34" charset="0"/>
              </a:rPr>
              <a:t>Melhorar a qualidade dos pedidos de AJM:</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pt-PT" dirty="0"/>
              <a:t>Atividades de reforço das capacidades centradas em competências de redação concisas e informativas;</a:t>
            </a:r>
          </a:p>
          <a:p>
            <a:pPr marL="342900" indent="-342900">
              <a:spcBef>
                <a:spcPts val="600"/>
              </a:spcBef>
              <a:spcAft>
                <a:spcPts val="0"/>
              </a:spcAft>
              <a:buFont typeface="Wingdings" pitchFamily="2" charset="2"/>
              <a:buChar char="Ø"/>
            </a:pPr>
            <a:r>
              <a:rPr lang="pt-PT" dirty="0"/>
              <a:t>Redução dos pedidos </a:t>
            </a:r>
            <a:r>
              <a:rPr lang="pt-PT" i="1" dirty="0"/>
              <a:t>de minimis</a:t>
            </a:r>
            <a:r>
              <a:rPr lang="pt-PT" dirty="0"/>
              <a:t>; </a:t>
            </a:r>
          </a:p>
          <a:p>
            <a:pPr marL="342900" indent="-342900">
              <a:spcBef>
                <a:spcPts val="600"/>
              </a:spcBef>
              <a:spcAft>
                <a:spcPts val="0"/>
              </a:spcAft>
              <a:buFont typeface="Wingdings" pitchFamily="2" charset="2"/>
              <a:buChar char="Ø"/>
            </a:pPr>
            <a:r>
              <a:rPr lang="pt-PT" dirty="0"/>
              <a:t>Utilização de modelos e manuais normalizados referentes a normas aceitáveis para os pedidos de assistência jurídica mútua enviados; </a:t>
            </a:r>
          </a:p>
          <a:p>
            <a:pPr marL="342900" indent="-342900">
              <a:spcBef>
                <a:spcPts val="600"/>
              </a:spcBef>
              <a:spcAft>
                <a:spcPts val="0"/>
              </a:spcAft>
              <a:buFont typeface="Wingdings" pitchFamily="2" charset="2"/>
              <a:buChar char="Ø"/>
            </a:pPr>
            <a:r>
              <a:rPr lang="pt-PT" dirty="0"/>
              <a:t>Cooperação judiciária direta: relatórios centralizados, acompanhamento periódico e consulta por parte das autoridades centrais.</a:t>
            </a:r>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Resposta internacional ao cibercrime: </a:t>
            </a:r>
          </a:p>
          <a:p>
            <a:pPr algn="r"/>
            <a:r>
              <a:rPr lang="pt-PT" sz="3200" b="1" dirty="0"/>
              <a:t>exemplo específico do país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5</a:t>
            </a:r>
          </a:p>
          <a:p>
            <a:endParaRPr lang="en-GB" sz="3200" b="1" dirty="0">
              <a:ea typeface="ＭＳ Ｐゴシック" charset="0"/>
            </a:endParaRPr>
          </a:p>
          <a:p>
            <a:pPr algn="ctr"/>
            <a:r>
              <a:rPr lang="pt-PT" sz="3200" b="1" dirty="0"/>
              <a:t>Síntese</a:t>
            </a:r>
          </a:p>
          <a:p>
            <a:pPr algn="ctr" eaLnBrk="1" hangingPunct="1">
              <a:lnSpc>
                <a:spcPct val="80000"/>
              </a:lnSpc>
            </a:pPr>
            <a:endParaRPr lang="en-GB" sz="3200" b="1" dirty="0"/>
          </a:p>
        </p:txBody>
      </p:sp>
    </p:spTree>
    <p:extLst>
      <p:ext uri="{BB962C8B-B14F-4D97-AF65-F5344CB8AC3E}">
        <p14:creationId xmlns:p14="http://schemas.microsoft.com/office/powerpoint/2010/main"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945467"/>
            <a:ext cx="4209709" cy="4878259"/>
          </a:xfrm>
          <a:prstGeom prst="rect">
            <a:avLst/>
          </a:prstGeom>
        </p:spPr>
        <p:txBody>
          <a:bodyPr wrap="square">
            <a:spAutoFit/>
          </a:bodyPr>
          <a:lstStyle/>
          <a:p>
            <a:pPr marL="342900" lvl="2" indent="-342900" algn="just">
              <a:buFont typeface="Wingdings" pitchFamily="2" charset="2"/>
              <a:buChar char="ü"/>
            </a:pPr>
            <a:r>
              <a:rPr lang="pt-PT" sz="2100" i="1" dirty="0"/>
              <a:t>obter informação e conhecimentos adicionais sobre as organizações e redes internacionais para a organização, a criação e as competências em matéria de cibercrime</a:t>
            </a:r>
          </a:p>
          <a:p>
            <a:pPr marL="342900" lvl="2" indent="-342900" algn="just">
              <a:buFont typeface="Wingdings" pitchFamily="2" charset="2"/>
              <a:buChar char="ü"/>
            </a:pPr>
            <a:r>
              <a:rPr lang="pt-PT" sz="2100" i="1" dirty="0"/>
              <a:t>analisar e compreender, além disso, a aplicação do artigo 35.º da Convenção do Conselho da Europa sobre o Cibercrime</a:t>
            </a:r>
          </a:p>
          <a:p>
            <a:pPr marL="342900" lvl="2" indent="-342900" algn="just">
              <a:buFont typeface="Wingdings" pitchFamily="2" charset="2"/>
              <a:buChar char="ü"/>
            </a:pPr>
            <a:r>
              <a:rPr lang="pt-PT" sz="2000" i="1" dirty="0"/>
              <a:t>sensibilizar para algumas das soluções de reforço das capacidades com vista a melhorar a cooperação internacional</a:t>
            </a:r>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1</a:t>
            </a:r>
          </a:p>
          <a:p>
            <a:pPr marL="0" indent="0" algn="ctr">
              <a:buFont typeface="Arial" charset="0"/>
              <a:buNone/>
              <a:defRPr/>
            </a:pPr>
            <a:br>
              <a:rPr lang="pt-PT" sz="3200" b="1" dirty="0">
                <a:ea typeface="ＭＳ Ｐゴシック" charset="0"/>
                <a:cs typeface="ＭＳ Ｐゴシック" charset="0"/>
              </a:rPr>
            </a:br>
            <a:r>
              <a:rPr lang="pt-PT" sz="3200" b="1" dirty="0"/>
              <a:t>Assistência jurídica mútua formal vs. informal em matéria penal</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Métodos informais de </a:t>
            </a:r>
          </a:p>
          <a:p>
            <a:pPr marL="0" indent="0" algn="r">
              <a:buFont typeface="Arial" charset="0"/>
              <a:buNone/>
              <a:defRPr/>
            </a:pP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967958"/>
            <a:ext cx="4767257" cy="5324535"/>
          </a:xfrm>
          <a:prstGeom prst="rect">
            <a:avLst/>
          </a:prstGeom>
        </p:spPr>
        <p:txBody>
          <a:bodyPr wrap="square">
            <a:spAutoFit/>
          </a:bodyPr>
          <a:lstStyle/>
          <a:p>
            <a:pPr marL="342900" indent="-342900">
              <a:spcAft>
                <a:spcPts val="0"/>
              </a:spcAft>
              <a:buFont typeface="Wingdings" pitchFamily="2" charset="2"/>
              <a:buChar char="Ø"/>
            </a:pPr>
            <a:r>
              <a:rPr lang="pt-PT" sz="2000" b="1" dirty="0"/>
              <a:t>Formal:</a:t>
            </a:r>
          </a:p>
          <a:p>
            <a:pPr marL="342900" indent="-342900">
              <a:spcAft>
                <a:spcPts val="0"/>
              </a:spcAft>
              <a:buFont typeface="Wingdings" pitchFamily="2" charset="2"/>
              <a:buChar char="Ø"/>
            </a:pPr>
            <a:endParaRPr lang="en-GB" sz="2000" b="1" dirty="0"/>
          </a:p>
          <a:p>
            <a:pPr marL="342900" indent="-342900" algn="just">
              <a:buFont typeface="Arial" panose="020B0604020202020204" pitchFamily="34" charset="0"/>
              <a:buChar char="•"/>
            </a:pPr>
            <a:r>
              <a:rPr lang="pt-PT" sz="2000" b="1" dirty="0">
                <a:cs typeface="Arial" panose="020B0604020202020204" pitchFamily="34" charset="0"/>
              </a:rPr>
              <a:t>A assistência jurídica mútua (AJM)</a:t>
            </a:r>
            <a:r>
              <a:rPr lang="pt-PT" sz="2000" dirty="0">
                <a:cs typeface="Arial" panose="020B0604020202020204" pitchFamily="34" charset="0"/>
              </a:rPr>
              <a:t>, por vezes conhecida como “assistência judiciária”, </a:t>
            </a:r>
            <a:r>
              <a:rPr lang="pt-PT" sz="2000" b="1" dirty="0">
                <a:cs typeface="Arial" panose="020B0604020202020204" pitchFamily="34" charset="0"/>
              </a:rPr>
              <a:t>é o modo formal através do qual os Estados solicitam e prestam assistência</a:t>
            </a:r>
            <a:r>
              <a:rPr lang="pt-PT" sz="2000" dirty="0">
                <a:cs typeface="Arial" panose="020B0604020202020204" pitchFamily="34" charset="0"/>
              </a:rPr>
              <a:t> na obtenção de elementos de prova localizados num Estado para ajudar em investigações ou processos penais num outro Estado</a:t>
            </a:r>
          </a:p>
          <a:p>
            <a:pPr marL="342900" indent="-342900" algn="just">
              <a:buFont typeface="Arial" panose="020B0604020202020204" pitchFamily="34" charset="0"/>
              <a:buChar char="•"/>
            </a:pPr>
            <a:endParaRPr lang="en-GB" sz="2000" dirty="0">
              <a:effectLst/>
              <a:cs typeface="Arial" panose="020B0604020202020204" pitchFamily="34" charset="0"/>
            </a:endParaRPr>
          </a:p>
          <a:p>
            <a:pPr marL="342900" indent="-342900" algn="just">
              <a:buFont typeface="Arial" panose="020B0604020202020204" pitchFamily="34" charset="0"/>
              <a:buChar char="•"/>
            </a:pPr>
            <a:r>
              <a:rPr lang="pt-PT" sz="2000" dirty="0">
                <a:cs typeface="Arial" panose="020B0604020202020204" pitchFamily="34" charset="0"/>
              </a:rPr>
              <a:t>O Estado que apresenta o pedido é geralmente designado por “</a:t>
            </a:r>
            <a:r>
              <a:rPr lang="pt-PT" sz="2000" b="1" dirty="0">
                <a:cs typeface="Arial" panose="020B0604020202020204" pitchFamily="34" charset="0"/>
              </a:rPr>
              <a:t>Estado requerente</a:t>
            </a:r>
            <a:r>
              <a:rPr lang="pt-PT" sz="2000" dirty="0">
                <a:cs typeface="Arial" panose="020B0604020202020204" pitchFamily="34" charset="0"/>
              </a:rPr>
              <a:t>”, ao passo que o Estado ao qual o pedido é apresentado é o “</a:t>
            </a:r>
            <a:r>
              <a:rPr lang="pt-PT" sz="2000" b="1" dirty="0">
                <a:cs typeface="Arial" panose="020B0604020202020204" pitchFamily="34" charset="0"/>
              </a:rPr>
              <a:t>Estado requerido</a:t>
            </a:r>
            <a:r>
              <a:rPr lang="pt-PT" sz="2000" dirty="0">
                <a:cs typeface="Arial" panose="020B0604020202020204" pitchFamily="34" charset="0"/>
              </a:rPr>
              <a:t>”. </a:t>
            </a: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pt-PT" sz="2100" b="1" dirty="0">
                <a:cs typeface="Arial" panose="020B0604020202020204" pitchFamily="34" charset="0"/>
              </a:rPr>
              <a:t>A assistência jurídica mútua destina-se à recolha de elementos de prova e não de dados ou de informação.</a:t>
            </a: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616922"/>
          </a:xfrm>
          <a:prstGeom prst="rect">
            <a:avLst/>
          </a:prstGeom>
        </p:spPr>
        <p:txBody>
          <a:bodyPr>
            <a:spAutoFit/>
          </a:bodyPr>
          <a:lstStyle/>
          <a:p>
            <a:pPr marL="342900" indent="-342900">
              <a:spcAft>
                <a:spcPts val="0"/>
              </a:spcAft>
              <a:buFont typeface="Wingdings" pitchFamily="2" charset="2"/>
              <a:buChar char="Ø"/>
            </a:pPr>
            <a:r>
              <a:rPr lang="pt-PT" sz="2200" b="1" dirty="0"/>
              <a:t>Informal:</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pt-PT" sz="2100" b="1" dirty="0">
                <a:cs typeface="Arial" panose="020B0604020202020204" pitchFamily="34" charset="0"/>
              </a:rPr>
              <a:t>A assistência administrativa é, por vezes, designada de “assistência informal”</a:t>
            </a:r>
          </a:p>
          <a:p>
            <a:pPr marL="342900" indent="-342900" algn="just">
              <a:buFont typeface="Arial" panose="020B0604020202020204" pitchFamily="34" charset="0"/>
              <a:buChar char="•"/>
            </a:pPr>
            <a:r>
              <a:rPr lang="pt-PT" sz="2100" b="1" dirty="0">
                <a:cs typeface="Arial" panose="020B0604020202020204" pitchFamily="34" charset="0"/>
              </a:rPr>
              <a:t>Não envolve a emissão da carta formal</a:t>
            </a:r>
            <a:r>
              <a:rPr lang="pt-PT" sz="2100" dirty="0">
                <a:cs typeface="Arial" panose="020B0604020202020204" pitchFamily="34" charset="0"/>
              </a:rPr>
              <a:t> de pedido que constitui a base de um pedido de assistência jurídica mútua</a:t>
            </a:r>
          </a:p>
          <a:p>
            <a:pPr marL="342900" indent="-342900" algn="just">
              <a:buFont typeface="Arial" panose="020B0604020202020204" pitchFamily="34" charset="0"/>
              <a:buChar char="•"/>
            </a:pPr>
            <a:r>
              <a:rPr lang="pt-PT" sz="2100" dirty="0">
                <a:cs typeface="Arial" panose="020B0604020202020204" pitchFamily="34" charset="0"/>
              </a:rPr>
              <a:t>Também deve ser utilizada para apresentar pedidos de recolha de provas a um Estado </a:t>
            </a:r>
            <a:r>
              <a:rPr lang="pt-PT" sz="2100" b="1" dirty="0">
                <a:cs typeface="Arial" panose="020B0604020202020204" pitchFamily="34" charset="0"/>
              </a:rPr>
              <a:t>quando não seja necessário qualquer poder coercivo</a:t>
            </a:r>
          </a:p>
          <a:p>
            <a:pPr marL="342900" indent="-342900" algn="just">
              <a:buFont typeface="Arial" panose="020B0604020202020204" pitchFamily="34" charset="0"/>
              <a:buChar char="•"/>
            </a:pPr>
            <a:r>
              <a:rPr lang="pt-PT" sz="2100" b="1" dirty="0">
                <a:cs typeface="Arial" panose="020B0604020202020204" pitchFamily="34" charset="0"/>
              </a:rPr>
              <a:t>Ajuda as autoridades de ambos os Estados a criar redes e contactos</a:t>
            </a:r>
          </a:p>
        </p:txBody>
      </p:sp>
      <p:sp>
        <p:nvSpPr>
          <p:cNvPr id="5" name="Rectangle 4">
            <a:extLst>
              <a:ext uri="{FF2B5EF4-FFF2-40B4-BE49-F238E27FC236}">
                <a16:creationId xmlns:a16="http://schemas.microsoft.com/office/drawing/2014/main" id="{046D6463-C26B-9644-9190-9FB17B6BA87A}"/>
              </a:ext>
            </a:extLst>
          </p:cNvPr>
          <p:cNvSpPr/>
          <p:nvPr/>
        </p:nvSpPr>
        <p:spPr>
          <a:xfrm>
            <a:off x="4855779" y="1112961"/>
            <a:ext cx="4072084" cy="2677656"/>
          </a:xfrm>
          <a:prstGeom prst="rect">
            <a:avLst/>
          </a:prstGeom>
        </p:spPr>
        <p:txBody>
          <a:bodyPr wrap="square">
            <a:spAutoFit/>
          </a:bodyPr>
          <a:lstStyle/>
          <a:p>
            <a:pPr marL="342900" indent="-342900" algn="just">
              <a:buFont typeface="Arial" panose="020B0604020202020204" pitchFamily="34" charset="0"/>
              <a:buChar char="•"/>
            </a:pPr>
            <a:r>
              <a:rPr lang="pt-PT" sz="2100" dirty="0">
                <a:cs typeface="Arial" panose="020B0604020202020204" pitchFamily="34" charset="0"/>
              </a:rPr>
              <a:t>A abordagem informal deve ser o primeiro passo </a:t>
            </a:r>
            <a:r>
              <a:rPr lang="pt-PT" sz="2100" b="1" dirty="0">
                <a:cs typeface="Arial" panose="020B0604020202020204" pitchFamily="34" charset="0"/>
              </a:rPr>
              <a:t>em qualquer pedido probatório de complexidade, seja qual for a situação, mesmo quando existir sempre a intenção de emitir uma carta formal de pedido</a:t>
            </a: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293757"/>
          </a:xfrm>
          <a:prstGeom prst="rect">
            <a:avLst/>
          </a:prstGeom>
        </p:spPr>
        <p:txBody>
          <a:bodyPr>
            <a:spAutoFit/>
          </a:bodyPr>
          <a:lstStyle/>
          <a:p>
            <a:pPr marL="342900" indent="-342900">
              <a:spcAft>
                <a:spcPts val="0"/>
              </a:spcAft>
              <a:buFont typeface="Wingdings" pitchFamily="2" charset="2"/>
              <a:buChar char="Ø"/>
            </a:pPr>
            <a:r>
              <a:rPr lang="pt-PT" sz="2200" b="1" dirty="0"/>
              <a:t>Exemplos formais de AJM:</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pt-PT" sz="2100" b="1" dirty="0">
                <a:cs typeface="Arial" panose="020B0604020202020204" pitchFamily="34" charset="0"/>
              </a:rPr>
              <a:t>Obtenção de depoimento</a:t>
            </a:r>
            <a:r>
              <a:rPr lang="pt-PT" sz="2100" dirty="0">
                <a:cs typeface="Arial" panose="020B0604020202020204" pitchFamily="34" charset="0"/>
              </a:rPr>
              <a:t> de uma testemunha não voluntária</a:t>
            </a:r>
          </a:p>
          <a:p>
            <a:pPr marL="342900" indent="-342900" algn="just">
              <a:buFont typeface="Arial" panose="020B0604020202020204" pitchFamily="34" charset="0"/>
              <a:buChar char="•"/>
            </a:pPr>
            <a:r>
              <a:rPr lang="pt-PT" sz="2100" b="1" dirty="0">
                <a:cs typeface="Arial" panose="020B0604020202020204" pitchFamily="34" charset="0"/>
              </a:rPr>
              <a:t>Procurar inquirir</a:t>
            </a:r>
            <a:r>
              <a:rPr lang="pt-PT" sz="2100" dirty="0">
                <a:cs typeface="Arial" panose="020B0604020202020204" pitchFamily="34" charset="0"/>
              </a:rPr>
              <a:t> uma pessoa na qualidade de suspeito</a:t>
            </a:r>
          </a:p>
          <a:p>
            <a:pPr marL="342900" indent="-342900" algn="just">
              <a:buFont typeface="Arial" panose="020B0604020202020204" pitchFamily="34" charset="0"/>
              <a:buChar char="•"/>
            </a:pPr>
            <a:r>
              <a:rPr lang="pt-PT" sz="2100" b="1" dirty="0">
                <a:cs typeface="Arial" panose="020B0604020202020204" pitchFamily="34" charset="0"/>
              </a:rPr>
              <a:t>Obter informações sobre contas</a:t>
            </a:r>
            <a:r>
              <a:rPr lang="pt-PT" sz="2100" dirty="0">
                <a:cs typeface="Arial" panose="020B0604020202020204" pitchFamily="34" charset="0"/>
              </a:rPr>
              <a:t> e provas documentais junto de bancos e instituições financeiras</a:t>
            </a:r>
          </a:p>
          <a:p>
            <a:pPr marL="342900" indent="-342900" algn="just">
              <a:buFont typeface="Arial" panose="020B0604020202020204" pitchFamily="34" charset="0"/>
              <a:buChar char="•"/>
            </a:pPr>
            <a:r>
              <a:rPr lang="pt-PT" sz="2100" b="1" dirty="0">
                <a:cs typeface="Arial" panose="020B0604020202020204" pitchFamily="34" charset="0"/>
              </a:rPr>
              <a:t>Pedidos de busca e apreensão</a:t>
            </a:r>
          </a:p>
          <a:p>
            <a:pPr marL="342900" indent="-342900" algn="just">
              <a:buFont typeface="Arial" panose="020B0604020202020204" pitchFamily="34" charset="0"/>
              <a:buChar char="•"/>
            </a:pPr>
            <a:r>
              <a:rPr lang="pt-PT" sz="2100" b="1" dirty="0">
                <a:cs typeface="Arial" panose="020B0604020202020204" pitchFamily="34" charset="0"/>
              </a:rPr>
              <a:t>Registos da Internet</a:t>
            </a:r>
            <a:r>
              <a:rPr lang="pt-PT" sz="2100" dirty="0">
                <a:cs typeface="Arial" panose="020B0604020202020204" pitchFamily="34" charset="0"/>
              </a:rPr>
              <a:t> e conteúdo de e-mails</a:t>
            </a:r>
          </a:p>
          <a:p>
            <a:pPr marL="342900" indent="-342900" algn="just">
              <a:buFont typeface="Arial" panose="020B0604020202020204" pitchFamily="34" charset="0"/>
              <a:buChar char="•"/>
            </a:pPr>
            <a:r>
              <a:rPr lang="pt-PT" sz="2100" b="1" dirty="0">
                <a:cs typeface="Arial" panose="020B0604020202020204" pitchFamily="34" charset="0"/>
              </a:rPr>
              <a:t>A transferência de pessoas que dão o seu consentimento para a detenção</a:t>
            </a:r>
            <a:r>
              <a:rPr lang="pt-PT" sz="2100" dirty="0">
                <a:cs typeface="Arial" panose="020B0604020202020204" pitchFamily="34" charset="0"/>
              </a:rPr>
              <a:t> para efeitos de depoimento</a:t>
            </a: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pt-PT" sz="2100" b="1" dirty="0">
                <a:cs typeface="Arial" panose="020B0604020202020204" pitchFamily="34" charset="0"/>
              </a:rPr>
              <a:t>Nota: Não pode ser apresentado um pedido de assistência jurídica mútua para a detenção de um fugitivo. Tal pedido é estritamente abrangido pela extradição.</a:t>
            </a: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67297"/>
            <a:ext cx="4572000" cy="5078313"/>
          </a:xfrm>
          <a:prstGeom prst="rect">
            <a:avLst/>
          </a:prstGeom>
        </p:spPr>
        <p:txBody>
          <a:bodyPr>
            <a:spAutoFit/>
          </a:bodyPr>
          <a:lstStyle/>
          <a:p>
            <a:pPr marL="342900" indent="-342900">
              <a:spcAft>
                <a:spcPts val="0"/>
              </a:spcAft>
              <a:buFont typeface="Wingdings" pitchFamily="2" charset="2"/>
              <a:buChar char="Ø"/>
            </a:pPr>
            <a:r>
              <a:rPr lang="pt-PT" b="1" dirty="0">
                <a:cs typeface="Arial" panose="020B0604020202020204" pitchFamily="34" charset="0"/>
              </a:rPr>
              <a:t>Exemplos de assistência informal:</a:t>
            </a:r>
          </a:p>
          <a:p>
            <a:pPr marL="342900" indent="-342900">
              <a:spcAft>
                <a:spcPts val="0"/>
              </a:spcAft>
              <a:buFont typeface="Wingdings" pitchFamily="2" charset="2"/>
              <a:buChar char="Ø"/>
            </a:pPr>
            <a:endParaRPr lang="en-GB" b="1" dirty="0">
              <a:cs typeface="Arial" panose="020B0604020202020204" pitchFamily="34" charset="0"/>
            </a:endParaRPr>
          </a:p>
          <a:p>
            <a:pPr marL="342900" indent="-342900" algn="just">
              <a:buFont typeface="Arial" panose="020B0604020202020204" pitchFamily="34" charset="0"/>
              <a:buChar char="•"/>
            </a:pPr>
            <a:r>
              <a:rPr lang="pt-PT" b="1" dirty="0">
                <a:cs typeface="Arial" panose="020B0604020202020204" pitchFamily="34" charset="0"/>
              </a:rPr>
              <a:t>A obtenção de registos públicos</a:t>
            </a:r>
            <a:r>
              <a:rPr lang="pt-PT" dirty="0">
                <a:cs typeface="Arial" panose="020B0604020202020204" pitchFamily="34" charset="0"/>
              </a:rPr>
              <a:t>, tais como certidões prediais e documentos relativos ao registo de sociedades – pode mesmo estar disponível como material de fonte aberta</a:t>
            </a:r>
          </a:p>
          <a:p>
            <a:pPr marL="342900" indent="-342900" algn="just">
              <a:buFont typeface="Arial" panose="020B0604020202020204" pitchFamily="34" charset="0"/>
              <a:buChar char="•"/>
            </a:pPr>
            <a:endParaRPr lang="en-GB" dirty="0">
              <a:cs typeface="Arial" panose="020B0604020202020204" pitchFamily="34" charset="0"/>
            </a:endParaRPr>
          </a:p>
          <a:p>
            <a:pPr marL="342900" indent="-342900" algn="just">
              <a:buFont typeface="Arial" panose="020B0604020202020204" pitchFamily="34" charset="0"/>
              <a:buChar char="•"/>
            </a:pPr>
            <a:r>
              <a:rPr lang="pt-PT" dirty="0">
                <a:cs typeface="Arial" panose="020B0604020202020204" pitchFamily="34" charset="0"/>
              </a:rPr>
              <a:t>As </a:t>
            </a:r>
            <a:r>
              <a:rPr lang="pt-PT" b="1" dirty="0">
                <a:cs typeface="Arial" panose="020B0604020202020204" pitchFamily="34" charset="0"/>
              </a:rPr>
              <a:t>potenciais testemunhas</a:t>
            </a:r>
            <a:r>
              <a:rPr lang="pt-PT" dirty="0">
                <a:cs typeface="Arial" panose="020B0604020202020204" pitchFamily="34" charset="0"/>
              </a:rPr>
              <a:t> podem ser contactadas para averiguar se estão dispostas a prestar assistência voluntária às autoridades do país requerente</a:t>
            </a:r>
          </a:p>
          <a:p>
            <a:pPr marL="342900" indent="-342900" algn="just">
              <a:buFont typeface="Arial" panose="020B0604020202020204" pitchFamily="34" charset="0"/>
              <a:buChar char="•"/>
            </a:pPr>
            <a:endParaRPr lang="en-GB" dirty="0">
              <a:cs typeface="Arial" panose="020B0604020202020204" pitchFamily="34" charset="0"/>
            </a:endParaRPr>
          </a:p>
          <a:p>
            <a:pPr marL="342900" indent="-342900" algn="just">
              <a:buFont typeface="Arial" panose="020B0604020202020204" pitchFamily="34" charset="0"/>
              <a:buChar char="•"/>
            </a:pPr>
            <a:r>
              <a:rPr lang="pt-PT" dirty="0">
                <a:cs typeface="Arial" panose="020B0604020202020204" pitchFamily="34" charset="0"/>
              </a:rPr>
              <a:t>O </a:t>
            </a:r>
            <a:r>
              <a:rPr lang="pt-PT" b="1" dirty="0">
                <a:cs typeface="Arial" panose="020B0604020202020204" pitchFamily="34" charset="0"/>
              </a:rPr>
              <a:t>depoimento da testemunha</a:t>
            </a:r>
            <a:r>
              <a:rPr lang="pt-PT" dirty="0">
                <a:cs typeface="Arial" panose="020B0604020202020204" pitchFamily="34" charset="0"/>
              </a:rPr>
              <a:t> pode ser obtido de uma testemunha voluntária através de um pedido administrativo</a:t>
            </a:r>
          </a:p>
        </p:txBody>
      </p:sp>
      <p:sp>
        <p:nvSpPr>
          <p:cNvPr id="5" name="Rectangle 4">
            <a:extLst>
              <a:ext uri="{FF2B5EF4-FFF2-40B4-BE49-F238E27FC236}">
                <a16:creationId xmlns:a16="http://schemas.microsoft.com/office/drawing/2014/main" id="{046D6463-C26B-9644-9190-9FB17B6BA87A}"/>
              </a:ext>
            </a:extLst>
          </p:cNvPr>
          <p:cNvSpPr/>
          <p:nvPr/>
        </p:nvSpPr>
        <p:spPr>
          <a:xfrm>
            <a:off x="4855778" y="1112961"/>
            <a:ext cx="4199699" cy="2677656"/>
          </a:xfrm>
          <a:prstGeom prst="rect">
            <a:avLst/>
          </a:prstGeom>
        </p:spPr>
        <p:txBody>
          <a:bodyPr wrap="square">
            <a:spAutoFit/>
          </a:bodyPr>
          <a:lstStyle/>
          <a:p>
            <a:pPr marL="342900" indent="-342900" algn="just">
              <a:buFont typeface="Arial" panose="020B0604020202020204" pitchFamily="34" charset="0"/>
              <a:buChar char="•"/>
            </a:pPr>
            <a:r>
              <a:rPr lang="pt-PT" sz="2100" b="1" dirty="0">
                <a:cs typeface="Arial" panose="020B0604020202020204" pitchFamily="34" charset="0"/>
              </a:rPr>
              <a:t>Obtenção de listas relativas a condenações anteriores </a:t>
            </a: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pt-PT" sz="2100" b="1" dirty="0">
                <a:cs typeface="Arial" panose="020B0604020202020204" pitchFamily="34" charset="0"/>
              </a:rPr>
              <a:t>Dados básicos sobre subscritores </a:t>
            </a:r>
            <a:r>
              <a:rPr lang="pt-PT" sz="2100" dirty="0">
                <a:cs typeface="Arial" panose="020B0604020202020204" pitchFamily="34" charset="0"/>
              </a:rPr>
              <a:t>de fornecedores de comunicações e de serviços que não exigem uma ordem judicial</a:t>
            </a: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t>Assistência jurídica mútua formal vs. informal</a:t>
            </a:r>
          </a:p>
          <a:p>
            <a:pPr marL="0" indent="0" algn="r">
              <a:buFont typeface="Arial" charset="0"/>
              <a:buNone/>
              <a:defRPr/>
            </a:pPr>
            <a:r>
              <a:rPr lang="pt-PT" sz="3200" b="1" dirty="0"/>
              <a:t>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02118"/>
            <a:ext cx="4572000" cy="5632311"/>
          </a:xfrm>
          <a:prstGeom prst="rect">
            <a:avLst/>
          </a:prstGeom>
        </p:spPr>
        <p:txBody>
          <a:bodyPr>
            <a:spAutoFit/>
          </a:bodyPr>
          <a:lstStyle/>
          <a:p>
            <a:pPr marL="342900" indent="-342900">
              <a:spcAft>
                <a:spcPts val="0"/>
              </a:spcAft>
              <a:buFont typeface="Wingdings" pitchFamily="2" charset="2"/>
              <a:buChar char="Ø"/>
            </a:pPr>
            <a:r>
              <a:rPr lang="pt-PT" sz="2000" b="1" dirty="0">
                <a:cs typeface="Arial" panose="020B0604020202020204" pitchFamily="34" charset="0"/>
              </a:rPr>
              <a:t>Informal </a:t>
            </a:r>
            <a:r>
              <a:rPr lang="pt-PT" sz="2000" b="1" dirty="0">
                <a:solidFill>
                  <a:srgbClr val="FF0000"/>
                </a:solidFill>
                <a:cs typeface="Arial" panose="020B0604020202020204" pitchFamily="34" charset="0"/>
              </a:rPr>
              <a:t>NÃO SIGNIFICA</a:t>
            </a:r>
            <a:r>
              <a:rPr lang="pt-PT" sz="2000" b="1" dirty="0">
                <a:cs typeface="Arial" panose="020B0604020202020204" pitchFamily="34" charset="0"/>
              </a:rPr>
              <a:t> não admissível:</a:t>
            </a:r>
          </a:p>
          <a:p>
            <a:pPr marL="342900" indent="-342900">
              <a:spcAft>
                <a:spcPts val="0"/>
              </a:spcAft>
              <a:buFont typeface="Wingdings" pitchFamily="2" charset="2"/>
              <a:buChar char="Ø"/>
            </a:pPr>
            <a:endParaRPr lang="en-GB" sz="2000" b="1" dirty="0">
              <a:cs typeface="Arial" panose="020B0604020202020204" pitchFamily="34" charset="0"/>
            </a:endParaRPr>
          </a:p>
          <a:p>
            <a:pPr marL="342900" indent="-342900" algn="just">
              <a:buFont typeface="Arial" panose="020B0604020202020204" pitchFamily="34" charset="0"/>
              <a:buChar char="•"/>
            </a:pPr>
            <a:r>
              <a:rPr lang="pt-PT" sz="2000" i="0" u="none" strike="noStrike" baseline="0" dirty="0">
                <a:cs typeface="Arial" panose="020B0604020202020204" pitchFamily="34" charset="0"/>
              </a:rPr>
              <a:t>Embora os meios de apresentação do pedido sejam administrativos ou informais, </a:t>
            </a:r>
            <a:r>
              <a:rPr lang="pt-PT" sz="2000" b="1" i="0" u="none" strike="noStrike" baseline="0" dirty="0">
                <a:cs typeface="Arial" panose="020B0604020202020204" pitchFamily="34" charset="0"/>
              </a:rPr>
              <a:t>o material que pode ser solicitado é elemento probatório e admissível</a:t>
            </a:r>
          </a:p>
          <a:p>
            <a:pPr marL="342900" indent="-342900" algn="just">
              <a:buFont typeface="Arial" panose="020B0604020202020204" pitchFamily="34" charset="0"/>
              <a:buChar char="•"/>
            </a:pPr>
            <a:endParaRPr lang="en-GB" sz="2000" b="1" i="0" u="none" strike="noStrike" baseline="0" dirty="0">
              <a:cs typeface="Arial" panose="020B0604020202020204" pitchFamily="34" charset="0"/>
            </a:endParaRPr>
          </a:p>
          <a:p>
            <a:pPr marL="342900" indent="-342900" algn="just">
              <a:buFont typeface="Arial" panose="020B0604020202020204" pitchFamily="34" charset="0"/>
              <a:buChar char="•"/>
            </a:pPr>
            <a:r>
              <a:rPr lang="pt-PT" sz="2000" i="0" u="none" strike="noStrike" baseline="0" dirty="0">
                <a:cs typeface="Arial" panose="020B0604020202020204" pitchFamily="34" charset="0"/>
              </a:rPr>
              <a:t>O termo “informal” não está a ser utilizado em relação ao próprio produto, </a:t>
            </a:r>
            <a:r>
              <a:rPr lang="pt-PT" sz="2000" b="1" i="0" u="none" strike="noStrike" baseline="0" dirty="0">
                <a:cs typeface="Arial" panose="020B0604020202020204" pitchFamily="34" charset="0"/>
              </a:rPr>
              <a:t>mas sim à forma como o pedido é realizado e à via pela qual é comunicado</a:t>
            </a:r>
          </a:p>
          <a:p>
            <a:pPr marL="342900" indent="-342900" algn="just">
              <a:buFont typeface="Arial" panose="020B0604020202020204" pitchFamily="34" charset="0"/>
              <a:buChar char="•"/>
            </a:pPr>
            <a:endParaRPr lang="en-GB" sz="2000" b="1" i="0" u="none" strike="noStrike" baseline="0" dirty="0">
              <a:cs typeface="Arial" panose="020B0604020202020204" pitchFamily="34" charset="0"/>
            </a:endParaRPr>
          </a:p>
          <a:p>
            <a:pPr marL="342900" indent="-342900" algn="just">
              <a:buFont typeface="Arial" panose="020B0604020202020204" pitchFamily="34" charset="0"/>
              <a:buChar char="•"/>
            </a:pPr>
            <a:r>
              <a:rPr lang="pt-PT" sz="2000" i="0" u="none" strike="noStrike" baseline="0" dirty="0">
                <a:cs typeface="Arial" panose="020B0604020202020204" pitchFamily="34" charset="0"/>
              </a:rPr>
              <a:t>A fundamentação é </a:t>
            </a:r>
            <a:r>
              <a:rPr lang="pt-PT" sz="2000" b="1" i="0" u="none" strike="noStrike" baseline="0" dirty="0">
                <a:cs typeface="Arial" panose="020B0604020202020204" pitchFamily="34" charset="0"/>
              </a:rPr>
              <a:t>evitar os atrasos</a:t>
            </a:r>
            <a:r>
              <a:rPr lang="pt-PT" sz="2000" i="0" u="none" strike="noStrike" baseline="0" dirty="0">
                <a:cs typeface="Arial" panose="020B0604020202020204" pitchFamily="34" charset="0"/>
              </a:rPr>
              <a:t> com frequência inerentes ao procedimento formal de AJM</a:t>
            </a:r>
          </a:p>
        </p:txBody>
      </p:sp>
      <p:sp>
        <p:nvSpPr>
          <p:cNvPr id="5" name="Rectangle 4">
            <a:extLst>
              <a:ext uri="{FF2B5EF4-FFF2-40B4-BE49-F238E27FC236}">
                <a16:creationId xmlns:a16="http://schemas.microsoft.com/office/drawing/2014/main" id="{046D6463-C26B-9644-9190-9FB17B6BA87A}"/>
              </a:ext>
            </a:extLst>
          </p:cNvPr>
          <p:cNvSpPr/>
          <p:nvPr/>
        </p:nvSpPr>
        <p:spPr>
          <a:xfrm>
            <a:off x="4855778" y="1766220"/>
            <a:ext cx="4166678" cy="1708160"/>
          </a:xfrm>
          <a:prstGeom prst="rect">
            <a:avLst/>
          </a:prstGeom>
        </p:spPr>
        <p:txBody>
          <a:bodyPr wrap="square">
            <a:spAutoFit/>
          </a:bodyPr>
          <a:lstStyle/>
          <a:p>
            <a:pPr marL="342900" indent="-342900" algn="just">
              <a:buFont typeface="Arial" panose="020B0604020202020204" pitchFamily="34" charset="0"/>
              <a:buChar char="•"/>
            </a:pPr>
            <a:r>
              <a:rPr lang="pt-PT" sz="2100" b="1" i="0" u="none" strike="noStrike" baseline="0" dirty="0">
                <a:cs typeface="Arial" panose="020B0604020202020204" pitchFamily="34" charset="0"/>
              </a:rPr>
              <a:t>A regra de ouro deve ser: </a:t>
            </a:r>
            <a:r>
              <a:rPr lang="pt-PT" sz="2100" b="1" i="0" u="none" strike="noStrike" baseline="0" dirty="0">
                <a:solidFill>
                  <a:srgbClr val="FF0000"/>
                </a:solidFill>
                <a:cs typeface="Arial" panose="020B0604020202020204" pitchFamily="34" charset="0"/>
              </a:rPr>
              <a:t>assegurar que qualquer pedido administrativo informal é apresentado e executado de forma legal</a:t>
            </a: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18734</TotalTime>
  <Words>5914</Words>
  <Application>Microsoft Office PowerPoint</Application>
  <PresentationFormat>On-screen Show (4:3)</PresentationFormat>
  <Paragraphs>550</Paragraphs>
  <Slides>40</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Arial Narrow</vt:lpstr>
      <vt:lpstr>Calibri</vt:lpstr>
      <vt:lpstr>MinionPro-Bold</vt:lpstr>
      <vt:lpstr>MinionPro-Regular</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362</cp:revision>
  <dcterms:created xsi:type="dcterms:W3CDTF">2012-01-25T15:22:10Z</dcterms:created>
  <dcterms:modified xsi:type="dcterms:W3CDTF">2021-10-05T21:44:32Z</dcterms:modified>
</cp:coreProperties>
</file>